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64" r:id="rId16"/>
    <p:sldId id="27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2857" autoAdjust="0"/>
  </p:normalViewPr>
  <p:slideViewPr>
    <p:cSldViewPr>
      <p:cViewPr varScale="1">
        <p:scale>
          <a:sx n="60" d="100"/>
          <a:sy n="60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39D54-B29C-49DB-B7F5-AFACD2AF4E59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</dgm:pt>
    <dgm:pt modelId="{6D6A8EAE-7675-478F-BBCC-5580671EB311}">
      <dgm:prSet phldrT="[Texto]" custT="1"/>
      <dgm:spPr/>
      <dgm:t>
        <a:bodyPr/>
        <a:lstStyle/>
        <a:p>
          <a:r>
            <a:rPr lang="es-ES" sz="1400" b="1" dirty="0" smtClean="0"/>
            <a:t>Financiación Inicial (4Fs)</a:t>
          </a:r>
          <a:endParaRPr lang="es-ES" sz="1400" b="1" dirty="0"/>
        </a:p>
      </dgm:t>
    </dgm:pt>
    <dgm:pt modelId="{998EEC61-A444-4762-B7D7-457FC5BF99C0}" type="parTrans" cxnId="{CE82CCB0-D853-4F8D-9215-122B796E71C4}">
      <dgm:prSet/>
      <dgm:spPr/>
      <dgm:t>
        <a:bodyPr/>
        <a:lstStyle/>
        <a:p>
          <a:endParaRPr lang="es-ES"/>
        </a:p>
      </dgm:t>
    </dgm:pt>
    <dgm:pt modelId="{4E6CCFA9-86F0-4C47-849A-7D3EB05498F4}" type="sibTrans" cxnId="{CE82CCB0-D853-4F8D-9215-122B796E71C4}">
      <dgm:prSet/>
      <dgm:spPr/>
      <dgm:t>
        <a:bodyPr/>
        <a:lstStyle/>
        <a:p>
          <a:endParaRPr lang="es-ES"/>
        </a:p>
      </dgm:t>
    </dgm:pt>
    <dgm:pt modelId="{BCD253C4-C785-474D-BFF4-9BCC2E0E142C}">
      <dgm:prSet phldrT="[Texto]" custT="1"/>
      <dgm:spPr/>
      <dgm:t>
        <a:bodyPr/>
        <a:lstStyle/>
        <a:p>
          <a:r>
            <a:rPr lang="es-ES" sz="1400" b="1" dirty="0" smtClean="0"/>
            <a:t>Capital Semilla, Business </a:t>
          </a:r>
          <a:r>
            <a:rPr lang="es-ES" sz="1400" b="1" dirty="0" err="1" smtClean="0"/>
            <a:t>Angels</a:t>
          </a:r>
          <a:endParaRPr lang="es-ES" sz="1400" b="1" dirty="0"/>
        </a:p>
      </dgm:t>
    </dgm:pt>
    <dgm:pt modelId="{BC5A94BC-C8E4-4D06-BA8B-C68DCCF87074}" type="parTrans" cxnId="{ED275505-0F3D-43D9-8102-EB2C3E1297E4}">
      <dgm:prSet/>
      <dgm:spPr/>
      <dgm:t>
        <a:bodyPr/>
        <a:lstStyle/>
        <a:p>
          <a:endParaRPr lang="es-ES"/>
        </a:p>
      </dgm:t>
    </dgm:pt>
    <dgm:pt modelId="{CA3FFB96-0C7D-4398-A94F-8258E3D38B44}" type="sibTrans" cxnId="{ED275505-0F3D-43D9-8102-EB2C3E1297E4}">
      <dgm:prSet/>
      <dgm:spPr/>
      <dgm:t>
        <a:bodyPr/>
        <a:lstStyle/>
        <a:p>
          <a:endParaRPr lang="es-ES"/>
        </a:p>
      </dgm:t>
    </dgm:pt>
    <dgm:pt modelId="{C3E80801-788C-4903-8549-79DBACB6F832}">
      <dgm:prSet phldrT="[Texto]" custT="1"/>
      <dgm:spPr/>
      <dgm:t>
        <a:bodyPr/>
        <a:lstStyle/>
        <a:p>
          <a:r>
            <a:rPr lang="es-ES" sz="1200" b="1" dirty="0" smtClean="0"/>
            <a:t>Financiación adicional, otras ampliaciones venta, licencia, salida </a:t>
          </a:r>
          <a:r>
            <a:rPr lang="es-ES" sz="1200" b="1" dirty="0" err="1" smtClean="0"/>
            <a:t>VCs</a:t>
          </a:r>
          <a:r>
            <a:rPr lang="es-ES" sz="1200" b="1" dirty="0" smtClean="0"/>
            <a:t> y entrada nuevos socios</a:t>
          </a:r>
          <a:endParaRPr lang="es-ES" sz="1200" b="1" dirty="0"/>
        </a:p>
      </dgm:t>
    </dgm:pt>
    <dgm:pt modelId="{7CEA40C1-5E65-422B-B961-663880ACCCD2}" type="parTrans" cxnId="{F2865BEC-46C6-4191-A22F-CFB9AF74AA34}">
      <dgm:prSet/>
      <dgm:spPr/>
      <dgm:t>
        <a:bodyPr/>
        <a:lstStyle/>
        <a:p>
          <a:endParaRPr lang="es-ES"/>
        </a:p>
      </dgm:t>
    </dgm:pt>
    <dgm:pt modelId="{2867ADEE-5CC6-4FAE-A421-25849AB63D14}" type="sibTrans" cxnId="{F2865BEC-46C6-4191-A22F-CFB9AF74AA34}">
      <dgm:prSet/>
      <dgm:spPr/>
      <dgm:t>
        <a:bodyPr/>
        <a:lstStyle/>
        <a:p>
          <a:endParaRPr lang="es-ES"/>
        </a:p>
      </dgm:t>
    </dgm:pt>
    <dgm:pt modelId="{EA534B1F-D7FA-4240-BA18-5BD624077C93}">
      <dgm:prSet custT="1"/>
      <dgm:spPr/>
      <dgm:t>
        <a:bodyPr/>
        <a:lstStyle/>
        <a:p>
          <a:r>
            <a:rPr lang="es-ES" sz="1400" b="1" dirty="0" smtClean="0"/>
            <a:t>Financiación Serie B: ampliación, nuevos inversores, nuevos </a:t>
          </a:r>
          <a:r>
            <a:rPr lang="es-ES" sz="1400" b="1" dirty="0" err="1" smtClean="0"/>
            <a:t>VCs</a:t>
          </a:r>
          <a:endParaRPr lang="es-ES" sz="1400" b="1" dirty="0"/>
        </a:p>
      </dgm:t>
    </dgm:pt>
    <dgm:pt modelId="{33FFEE17-FED7-4FA6-B357-6D41897CF18C}" type="parTrans" cxnId="{4760A147-4C9C-4C12-8633-D01BA9581C6A}">
      <dgm:prSet/>
      <dgm:spPr/>
      <dgm:t>
        <a:bodyPr/>
        <a:lstStyle/>
        <a:p>
          <a:endParaRPr lang="es-ES"/>
        </a:p>
      </dgm:t>
    </dgm:pt>
    <dgm:pt modelId="{4DF3C819-15F9-4801-B90A-9F6044F9D157}" type="sibTrans" cxnId="{4760A147-4C9C-4C12-8633-D01BA9581C6A}">
      <dgm:prSet/>
      <dgm:spPr/>
      <dgm:t>
        <a:bodyPr/>
        <a:lstStyle/>
        <a:p>
          <a:endParaRPr lang="es-ES"/>
        </a:p>
      </dgm:t>
    </dgm:pt>
    <dgm:pt modelId="{9FF9F3D9-9EEE-499C-8A0E-DA2D7DBB62A9}">
      <dgm:prSet custT="1"/>
      <dgm:spPr/>
      <dgm:t>
        <a:bodyPr/>
        <a:lstStyle/>
        <a:p>
          <a:r>
            <a:rPr lang="es-ES" sz="1300" b="1" dirty="0" smtClean="0"/>
            <a:t>Financiación Serie A: </a:t>
          </a:r>
          <a:r>
            <a:rPr lang="es-ES" sz="1300" b="1" dirty="0" err="1" smtClean="0"/>
            <a:t>VCs</a:t>
          </a:r>
          <a:r>
            <a:rPr lang="es-ES" sz="1300" b="1" dirty="0" smtClean="0"/>
            <a:t>, Inversores institucionales, externos</a:t>
          </a:r>
          <a:endParaRPr lang="es-ES" sz="1300" b="1" dirty="0"/>
        </a:p>
      </dgm:t>
    </dgm:pt>
    <dgm:pt modelId="{7B81E874-7160-44D0-9DDE-2CC0EB34D5D3}" type="parTrans" cxnId="{78EB0308-6650-442C-99FE-0E76C2E12544}">
      <dgm:prSet/>
      <dgm:spPr/>
      <dgm:t>
        <a:bodyPr/>
        <a:lstStyle/>
        <a:p>
          <a:endParaRPr lang="es-ES"/>
        </a:p>
      </dgm:t>
    </dgm:pt>
    <dgm:pt modelId="{9CD40BE1-4A94-4FBC-AB60-813B1A11B36B}" type="sibTrans" cxnId="{78EB0308-6650-442C-99FE-0E76C2E12544}">
      <dgm:prSet/>
      <dgm:spPr/>
      <dgm:t>
        <a:bodyPr/>
        <a:lstStyle/>
        <a:p>
          <a:endParaRPr lang="es-ES"/>
        </a:p>
      </dgm:t>
    </dgm:pt>
    <dgm:pt modelId="{3B0F864F-2E52-41C4-A7F7-8763BD39F602}">
      <dgm:prSet custT="1"/>
      <dgm:spPr/>
      <dgm:t>
        <a:bodyPr/>
        <a:lstStyle/>
        <a:p>
          <a:r>
            <a:rPr lang="es-ES" sz="1400" b="1" dirty="0" smtClean="0"/>
            <a:t>Venta compañía, venta o licencia de tecnología, OPV </a:t>
          </a:r>
          <a:r>
            <a:rPr lang="es-ES" sz="1400" b="1" dirty="0" err="1" smtClean="0"/>
            <a:t>etc</a:t>
          </a:r>
          <a:r>
            <a:rPr lang="es-ES" sz="1400" b="1" dirty="0" smtClean="0"/>
            <a:t>…</a:t>
          </a:r>
          <a:endParaRPr lang="es-ES" sz="1400" b="1" dirty="0"/>
        </a:p>
      </dgm:t>
    </dgm:pt>
    <dgm:pt modelId="{411E00A2-C9FD-43F0-9E07-863ED177A09D}" type="parTrans" cxnId="{54BA4510-63D5-494D-9304-182A424AD257}">
      <dgm:prSet/>
      <dgm:spPr/>
      <dgm:t>
        <a:bodyPr/>
        <a:lstStyle/>
        <a:p>
          <a:endParaRPr lang="es-ES"/>
        </a:p>
      </dgm:t>
    </dgm:pt>
    <dgm:pt modelId="{4AA6C650-5552-4057-90EC-3699D0A28D61}" type="sibTrans" cxnId="{54BA4510-63D5-494D-9304-182A424AD257}">
      <dgm:prSet/>
      <dgm:spPr/>
      <dgm:t>
        <a:bodyPr/>
        <a:lstStyle/>
        <a:p>
          <a:endParaRPr lang="es-ES"/>
        </a:p>
      </dgm:t>
    </dgm:pt>
    <dgm:pt modelId="{880F193C-9555-44F9-807A-35539967F5D3}" type="pres">
      <dgm:prSet presAssocID="{94839D54-B29C-49DB-B7F5-AFACD2AF4E59}" presName="linearFlow" presStyleCnt="0">
        <dgm:presLayoutVars>
          <dgm:dir/>
          <dgm:resizeHandles val="exact"/>
        </dgm:presLayoutVars>
      </dgm:prSet>
      <dgm:spPr/>
    </dgm:pt>
    <dgm:pt modelId="{06FC980E-8A08-4D4B-9D05-09A125BA8D65}" type="pres">
      <dgm:prSet presAssocID="{6D6A8EAE-7675-478F-BBCC-5580671EB311}" presName="composite" presStyleCnt="0"/>
      <dgm:spPr/>
    </dgm:pt>
    <dgm:pt modelId="{6E76BB41-945B-4658-A83E-3CFB32B748AB}" type="pres">
      <dgm:prSet presAssocID="{6D6A8EAE-7675-478F-BBCC-5580671EB311}" presName="imgShp" presStyleLbl="fgImgPlace1" presStyleIdx="0" presStyleCnt="6"/>
      <dgm:spPr>
        <a:solidFill>
          <a:srgbClr val="FF0000"/>
        </a:solidFill>
      </dgm:spPr>
    </dgm:pt>
    <dgm:pt modelId="{37A6D0CF-6DAA-4277-AA25-AB9F2B841983}" type="pres">
      <dgm:prSet presAssocID="{6D6A8EAE-7675-478F-BBCC-5580671EB31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CFCA6B-4BD4-4E3E-A127-4E980CAB0C9F}" type="pres">
      <dgm:prSet presAssocID="{4E6CCFA9-86F0-4C47-849A-7D3EB05498F4}" presName="spacing" presStyleCnt="0"/>
      <dgm:spPr/>
    </dgm:pt>
    <dgm:pt modelId="{9A398C8E-0FDE-444D-9773-CE549CA8CA60}" type="pres">
      <dgm:prSet presAssocID="{BCD253C4-C785-474D-BFF4-9BCC2E0E142C}" presName="composite" presStyleCnt="0"/>
      <dgm:spPr/>
    </dgm:pt>
    <dgm:pt modelId="{78F9E439-AB82-43E2-B1E4-69A226029936}" type="pres">
      <dgm:prSet presAssocID="{BCD253C4-C785-474D-BFF4-9BCC2E0E142C}" presName="imgShp" presStyleLbl="fgImgPlace1" presStyleIdx="1" presStyleCnt="6"/>
      <dgm:spPr>
        <a:solidFill>
          <a:schemeClr val="accent2"/>
        </a:solidFill>
      </dgm:spPr>
    </dgm:pt>
    <dgm:pt modelId="{B410EF81-67D9-4783-B26E-D423B3CE1E10}" type="pres">
      <dgm:prSet presAssocID="{BCD253C4-C785-474D-BFF4-9BCC2E0E142C}" presName="txShp" presStyleLbl="node1" presStyleIdx="1" presStyleCnt="6" custLinFactNeighborX="1431" custLinFactNeighborY="-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85558-E2FD-4D40-B203-9E4E60790B5F}" type="pres">
      <dgm:prSet presAssocID="{CA3FFB96-0C7D-4398-A94F-8258E3D38B44}" presName="spacing" presStyleCnt="0"/>
      <dgm:spPr/>
    </dgm:pt>
    <dgm:pt modelId="{B0F528C3-54EF-467A-A4D7-E5F2C6AE59BD}" type="pres">
      <dgm:prSet presAssocID="{9FF9F3D9-9EEE-499C-8A0E-DA2D7DBB62A9}" presName="composite" presStyleCnt="0"/>
      <dgm:spPr/>
    </dgm:pt>
    <dgm:pt modelId="{652D06E0-4B9D-44D9-B9DA-4D8FF40452FA}" type="pres">
      <dgm:prSet presAssocID="{9FF9F3D9-9EEE-499C-8A0E-DA2D7DBB62A9}" presName="imgShp" presStyleLbl="fgImgPlace1" presStyleIdx="2" presStyleCnt="6"/>
      <dgm:spPr>
        <a:solidFill>
          <a:schemeClr val="accent2">
            <a:lumMod val="60000"/>
            <a:lumOff val="40000"/>
          </a:schemeClr>
        </a:solidFill>
      </dgm:spPr>
    </dgm:pt>
    <dgm:pt modelId="{F710083D-D79C-4C27-8B1F-63150C7D4D98}" type="pres">
      <dgm:prSet presAssocID="{9FF9F3D9-9EEE-499C-8A0E-DA2D7DBB62A9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6AC70D-D685-4F04-B90E-E6F5B03445AF}" type="pres">
      <dgm:prSet presAssocID="{9CD40BE1-4A94-4FBC-AB60-813B1A11B36B}" presName="spacing" presStyleCnt="0"/>
      <dgm:spPr/>
    </dgm:pt>
    <dgm:pt modelId="{FC392E41-126C-462A-B123-7D9ADC7C3049}" type="pres">
      <dgm:prSet presAssocID="{EA534B1F-D7FA-4240-BA18-5BD624077C93}" presName="composite" presStyleCnt="0"/>
      <dgm:spPr/>
    </dgm:pt>
    <dgm:pt modelId="{47DD2611-86C3-4B96-8B7E-7AED4D600374}" type="pres">
      <dgm:prSet presAssocID="{EA534B1F-D7FA-4240-BA18-5BD624077C93}" presName="imgShp" presStyleLbl="fgImgPlace1" presStyleIdx="3" presStyleCnt="6"/>
      <dgm:spPr>
        <a:solidFill>
          <a:schemeClr val="accent6"/>
        </a:solidFill>
      </dgm:spPr>
    </dgm:pt>
    <dgm:pt modelId="{CFBF5D47-FB21-4BE2-983C-C124519E2B6E}" type="pres">
      <dgm:prSet presAssocID="{EA534B1F-D7FA-4240-BA18-5BD624077C9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0DD86A-4720-4766-8F53-52E35D3DB457}" type="pres">
      <dgm:prSet presAssocID="{4DF3C819-15F9-4801-B90A-9F6044F9D157}" presName="spacing" presStyleCnt="0"/>
      <dgm:spPr/>
    </dgm:pt>
    <dgm:pt modelId="{C9C3FABF-9DFC-407B-91B7-1B52E10FAF22}" type="pres">
      <dgm:prSet presAssocID="{C3E80801-788C-4903-8549-79DBACB6F832}" presName="composite" presStyleCnt="0"/>
      <dgm:spPr/>
    </dgm:pt>
    <dgm:pt modelId="{602B77DF-A932-4795-A88D-AD04E6E50050}" type="pres">
      <dgm:prSet presAssocID="{C3E80801-788C-4903-8549-79DBACB6F832}" presName="imgShp" presStyleLbl="fgImgPlace1" presStyleIdx="4" presStyleCnt="6"/>
      <dgm:spPr>
        <a:solidFill>
          <a:srgbClr val="FFFF00"/>
        </a:solidFill>
      </dgm:spPr>
    </dgm:pt>
    <dgm:pt modelId="{79DD2F72-41CC-4435-ACCA-BFB2D51D32D0}" type="pres">
      <dgm:prSet presAssocID="{C3E80801-788C-4903-8549-79DBACB6F83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185BB8-D579-4B8A-A758-16F564ED0839}" type="pres">
      <dgm:prSet presAssocID="{2867ADEE-5CC6-4FAE-A421-25849AB63D14}" presName="spacing" presStyleCnt="0"/>
      <dgm:spPr/>
    </dgm:pt>
    <dgm:pt modelId="{68613FBE-E7C5-4123-AF4D-78BD2B7CACCF}" type="pres">
      <dgm:prSet presAssocID="{3B0F864F-2E52-41C4-A7F7-8763BD39F602}" presName="composite" presStyleCnt="0"/>
      <dgm:spPr/>
    </dgm:pt>
    <dgm:pt modelId="{289C6795-4C26-42D0-AA99-6E38E1186116}" type="pres">
      <dgm:prSet presAssocID="{3B0F864F-2E52-41C4-A7F7-8763BD39F602}" presName="imgShp" presStyleLbl="fgImgPlace1" presStyleIdx="5" presStyleCnt="6"/>
      <dgm:spPr>
        <a:solidFill>
          <a:srgbClr val="92D050"/>
        </a:solidFill>
      </dgm:spPr>
    </dgm:pt>
    <dgm:pt modelId="{ADA9A50C-20BC-40DF-BD66-7580E8D5D820}" type="pres">
      <dgm:prSet presAssocID="{3B0F864F-2E52-41C4-A7F7-8763BD39F60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6D1BC4-5125-4DD5-B393-083952B2CEB7}" type="presOf" srcId="{BCD253C4-C785-474D-BFF4-9BCC2E0E142C}" destId="{B410EF81-67D9-4783-B26E-D423B3CE1E10}" srcOrd="0" destOrd="0" presId="urn:microsoft.com/office/officeart/2005/8/layout/vList3"/>
    <dgm:cxn modelId="{7B871974-C828-4D11-A83D-04C5970F18B9}" type="presOf" srcId="{94839D54-B29C-49DB-B7F5-AFACD2AF4E59}" destId="{880F193C-9555-44F9-807A-35539967F5D3}" srcOrd="0" destOrd="0" presId="urn:microsoft.com/office/officeart/2005/8/layout/vList3"/>
    <dgm:cxn modelId="{F2865BEC-46C6-4191-A22F-CFB9AF74AA34}" srcId="{94839D54-B29C-49DB-B7F5-AFACD2AF4E59}" destId="{C3E80801-788C-4903-8549-79DBACB6F832}" srcOrd="4" destOrd="0" parTransId="{7CEA40C1-5E65-422B-B961-663880ACCCD2}" sibTransId="{2867ADEE-5CC6-4FAE-A421-25849AB63D14}"/>
    <dgm:cxn modelId="{1260AB60-4EAE-4E3C-ACF9-736CA0722A4E}" type="presOf" srcId="{3B0F864F-2E52-41C4-A7F7-8763BD39F602}" destId="{ADA9A50C-20BC-40DF-BD66-7580E8D5D820}" srcOrd="0" destOrd="0" presId="urn:microsoft.com/office/officeart/2005/8/layout/vList3"/>
    <dgm:cxn modelId="{EB98194C-C7F6-4686-95A7-0BE4CAC78587}" type="presOf" srcId="{C3E80801-788C-4903-8549-79DBACB6F832}" destId="{79DD2F72-41CC-4435-ACCA-BFB2D51D32D0}" srcOrd="0" destOrd="0" presId="urn:microsoft.com/office/officeart/2005/8/layout/vList3"/>
    <dgm:cxn modelId="{ED275505-0F3D-43D9-8102-EB2C3E1297E4}" srcId="{94839D54-B29C-49DB-B7F5-AFACD2AF4E59}" destId="{BCD253C4-C785-474D-BFF4-9BCC2E0E142C}" srcOrd="1" destOrd="0" parTransId="{BC5A94BC-C8E4-4D06-BA8B-C68DCCF87074}" sibTransId="{CA3FFB96-0C7D-4398-A94F-8258E3D38B44}"/>
    <dgm:cxn modelId="{CE82CCB0-D853-4F8D-9215-122B796E71C4}" srcId="{94839D54-B29C-49DB-B7F5-AFACD2AF4E59}" destId="{6D6A8EAE-7675-478F-BBCC-5580671EB311}" srcOrd="0" destOrd="0" parTransId="{998EEC61-A444-4762-B7D7-457FC5BF99C0}" sibTransId="{4E6CCFA9-86F0-4C47-849A-7D3EB05498F4}"/>
    <dgm:cxn modelId="{54BA4510-63D5-494D-9304-182A424AD257}" srcId="{94839D54-B29C-49DB-B7F5-AFACD2AF4E59}" destId="{3B0F864F-2E52-41C4-A7F7-8763BD39F602}" srcOrd="5" destOrd="0" parTransId="{411E00A2-C9FD-43F0-9E07-863ED177A09D}" sibTransId="{4AA6C650-5552-4057-90EC-3699D0A28D61}"/>
    <dgm:cxn modelId="{163420B6-DCD4-4599-8BAF-E0595D04CAD3}" type="presOf" srcId="{EA534B1F-D7FA-4240-BA18-5BD624077C93}" destId="{CFBF5D47-FB21-4BE2-983C-C124519E2B6E}" srcOrd="0" destOrd="0" presId="urn:microsoft.com/office/officeart/2005/8/layout/vList3"/>
    <dgm:cxn modelId="{E79BDA39-69DD-4BFB-B74A-6BE396B9B318}" type="presOf" srcId="{6D6A8EAE-7675-478F-BBCC-5580671EB311}" destId="{37A6D0CF-6DAA-4277-AA25-AB9F2B841983}" srcOrd="0" destOrd="0" presId="urn:microsoft.com/office/officeart/2005/8/layout/vList3"/>
    <dgm:cxn modelId="{C515AE0A-B3A3-4985-A140-970D963B1C36}" type="presOf" srcId="{9FF9F3D9-9EEE-499C-8A0E-DA2D7DBB62A9}" destId="{F710083D-D79C-4C27-8B1F-63150C7D4D98}" srcOrd="0" destOrd="0" presId="urn:microsoft.com/office/officeart/2005/8/layout/vList3"/>
    <dgm:cxn modelId="{4760A147-4C9C-4C12-8633-D01BA9581C6A}" srcId="{94839D54-B29C-49DB-B7F5-AFACD2AF4E59}" destId="{EA534B1F-D7FA-4240-BA18-5BD624077C93}" srcOrd="3" destOrd="0" parTransId="{33FFEE17-FED7-4FA6-B357-6D41897CF18C}" sibTransId="{4DF3C819-15F9-4801-B90A-9F6044F9D157}"/>
    <dgm:cxn modelId="{78EB0308-6650-442C-99FE-0E76C2E12544}" srcId="{94839D54-B29C-49DB-B7F5-AFACD2AF4E59}" destId="{9FF9F3D9-9EEE-499C-8A0E-DA2D7DBB62A9}" srcOrd="2" destOrd="0" parTransId="{7B81E874-7160-44D0-9DDE-2CC0EB34D5D3}" sibTransId="{9CD40BE1-4A94-4FBC-AB60-813B1A11B36B}"/>
    <dgm:cxn modelId="{6189C597-187F-4637-B44E-F33A2ADF9AB6}" type="presParOf" srcId="{880F193C-9555-44F9-807A-35539967F5D3}" destId="{06FC980E-8A08-4D4B-9D05-09A125BA8D65}" srcOrd="0" destOrd="0" presId="urn:microsoft.com/office/officeart/2005/8/layout/vList3"/>
    <dgm:cxn modelId="{9FADC30D-5EF9-4510-A61E-13851AA6161C}" type="presParOf" srcId="{06FC980E-8A08-4D4B-9D05-09A125BA8D65}" destId="{6E76BB41-945B-4658-A83E-3CFB32B748AB}" srcOrd="0" destOrd="0" presId="urn:microsoft.com/office/officeart/2005/8/layout/vList3"/>
    <dgm:cxn modelId="{CF31AD53-4941-4DF3-A3AF-D24D0B9022EB}" type="presParOf" srcId="{06FC980E-8A08-4D4B-9D05-09A125BA8D65}" destId="{37A6D0CF-6DAA-4277-AA25-AB9F2B841983}" srcOrd="1" destOrd="0" presId="urn:microsoft.com/office/officeart/2005/8/layout/vList3"/>
    <dgm:cxn modelId="{6773F427-168B-47DB-9118-3510B208C3D4}" type="presParOf" srcId="{880F193C-9555-44F9-807A-35539967F5D3}" destId="{F5CFCA6B-4BD4-4E3E-A127-4E980CAB0C9F}" srcOrd="1" destOrd="0" presId="urn:microsoft.com/office/officeart/2005/8/layout/vList3"/>
    <dgm:cxn modelId="{C06CA31A-1E1E-4730-B6E4-E622EC22D3BC}" type="presParOf" srcId="{880F193C-9555-44F9-807A-35539967F5D3}" destId="{9A398C8E-0FDE-444D-9773-CE549CA8CA60}" srcOrd="2" destOrd="0" presId="urn:microsoft.com/office/officeart/2005/8/layout/vList3"/>
    <dgm:cxn modelId="{084FB271-8F1E-42B4-8913-C163FBDEEF28}" type="presParOf" srcId="{9A398C8E-0FDE-444D-9773-CE549CA8CA60}" destId="{78F9E439-AB82-43E2-B1E4-69A226029936}" srcOrd="0" destOrd="0" presId="urn:microsoft.com/office/officeart/2005/8/layout/vList3"/>
    <dgm:cxn modelId="{6D8F596E-FE26-4E79-B030-098AB511C3B6}" type="presParOf" srcId="{9A398C8E-0FDE-444D-9773-CE549CA8CA60}" destId="{B410EF81-67D9-4783-B26E-D423B3CE1E10}" srcOrd="1" destOrd="0" presId="urn:microsoft.com/office/officeart/2005/8/layout/vList3"/>
    <dgm:cxn modelId="{C7F11F69-3387-43B3-83CC-7C4EBEBBF434}" type="presParOf" srcId="{880F193C-9555-44F9-807A-35539967F5D3}" destId="{86285558-E2FD-4D40-B203-9E4E60790B5F}" srcOrd="3" destOrd="0" presId="urn:microsoft.com/office/officeart/2005/8/layout/vList3"/>
    <dgm:cxn modelId="{2EEBB745-29B5-4496-B13B-DD472D9B32F4}" type="presParOf" srcId="{880F193C-9555-44F9-807A-35539967F5D3}" destId="{B0F528C3-54EF-467A-A4D7-E5F2C6AE59BD}" srcOrd="4" destOrd="0" presId="urn:microsoft.com/office/officeart/2005/8/layout/vList3"/>
    <dgm:cxn modelId="{FD5CBA7D-4FB4-4D46-B843-87A4AE205E6E}" type="presParOf" srcId="{B0F528C3-54EF-467A-A4D7-E5F2C6AE59BD}" destId="{652D06E0-4B9D-44D9-B9DA-4D8FF40452FA}" srcOrd="0" destOrd="0" presId="urn:microsoft.com/office/officeart/2005/8/layout/vList3"/>
    <dgm:cxn modelId="{771D8267-7D9E-4846-866B-5B83275FD375}" type="presParOf" srcId="{B0F528C3-54EF-467A-A4D7-E5F2C6AE59BD}" destId="{F710083D-D79C-4C27-8B1F-63150C7D4D98}" srcOrd="1" destOrd="0" presId="urn:microsoft.com/office/officeart/2005/8/layout/vList3"/>
    <dgm:cxn modelId="{87394DF8-ACD7-4551-902D-503A13FC552E}" type="presParOf" srcId="{880F193C-9555-44F9-807A-35539967F5D3}" destId="{336AC70D-D685-4F04-B90E-E6F5B03445AF}" srcOrd="5" destOrd="0" presId="urn:microsoft.com/office/officeart/2005/8/layout/vList3"/>
    <dgm:cxn modelId="{4728F5CE-6FE0-4D93-A218-43E22545DEBA}" type="presParOf" srcId="{880F193C-9555-44F9-807A-35539967F5D3}" destId="{FC392E41-126C-462A-B123-7D9ADC7C3049}" srcOrd="6" destOrd="0" presId="urn:microsoft.com/office/officeart/2005/8/layout/vList3"/>
    <dgm:cxn modelId="{7D6AA381-B605-4D3E-89FC-74ACB0EFCE14}" type="presParOf" srcId="{FC392E41-126C-462A-B123-7D9ADC7C3049}" destId="{47DD2611-86C3-4B96-8B7E-7AED4D600374}" srcOrd="0" destOrd="0" presId="urn:microsoft.com/office/officeart/2005/8/layout/vList3"/>
    <dgm:cxn modelId="{B249F5DD-4AA3-4309-8242-476CFDF3F5EC}" type="presParOf" srcId="{FC392E41-126C-462A-B123-7D9ADC7C3049}" destId="{CFBF5D47-FB21-4BE2-983C-C124519E2B6E}" srcOrd="1" destOrd="0" presId="urn:microsoft.com/office/officeart/2005/8/layout/vList3"/>
    <dgm:cxn modelId="{DE33BF71-74D5-444A-BED0-CCC7FC9291FB}" type="presParOf" srcId="{880F193C-9555-44F9-807A-35539967F5D3}" destId="{9C0DD86A-4720-4766-8F53-52E35D3DB457}" srcOrd="7" destOrd="0" presId="urn:microsoft.com/office/officeart/2005/8/layout/vList3"/>
    <dgm:cxn modelId="{080FF6BF-E9A5-45B5-9966-C15044F515F8}" type="presParOf" srcId="{880F193C-9555-44F9-807A-35539967F5D3}" destId="{C9C3FABF-9DFC-407B-91B7-1B52E10FAF22}" srcOrd="8" destOrd="0" presId="urn:microsoft.com/office/officeart/2005/8/layout/vList3"/>
    <dgm:cxn modelId="{4C7EF9ED-9356-42C2-B97A-5A2F61AD89C5}" type="presParOf" srcId="{C9C3FABF-9DFC-407B-91B7-1B52E10FAF22}" destId="{602B77DF-A932-4795-A88D-AD04E6E50050}" srcOrd="0" destOrd="0" presId="urn:microsoft.com/office/officeart/2005/8/layout/vList3"/>
    <dgm:cxn modelId="{AD54ED99-D726-4952-AA71-B5B11C0256BB}" type="presParOf" srcId="{C9C3FABF-9DFC-407B-91B7-1B52E10FAF22}" destId="{79DD2F72-41CC-4435-ACCA-BFB2D51D32D0}" srcOrd="1" destOrd="0" presId="urn:microsoft.com/office/officeart/2005/8/layout/vList3"/>
    <dgm:cxn modelId="{EFE1B10D-EF6C-4BB2-A314-0A2EC663286E}" type="presParOf" srcId="{880F193C-9555-44F9-807A-35539967F5D3}" destId="{44185BB8-D579-4B8A-A758-16F564ED0839}" srcOrd="9" destOrd="0" presId="urn:microsoft.com/office/officeart/2005/8/layout/vList3"/>
    <dgm:cxn modelId="{C6CA8C9D-ACDF-4C34-9268-C510BEB35F59}" type="presParOf" srcId="{880F193C-9555-44F9-807A-35539967F5D3}" destId="{68613FBE-E7C5-4123-AF4D-78BD2B7CACCF}" srcOrd="10" destOrd="0" presId="urn:microsoft.com/office/officeart/2005/8/layout/vList3"/>
    <dgm:cxn modelId="{C078C5A1-A4C0-483D-8C76-80B988AE133D}" type="presParOf" srcId="{68613FBE-E7C5-4123-AF4D-78BD2B7CACCF}" destId="{289C6795-4C26-42D0-AA99-6E38E1186116}" srcOrd="0" destOrd="0" presId="urn:microsoft.com/office/officeart/2005/8/layout/vList3"/>
    <dgm:cxn modelId="{92B57347-3A17-46D4-8C82-AEB836F2B1C3}" type="presParOf" srcId="{68613FBE-E7C5-4123-AF4D-78BD2B7CACCF}" destId="{ADA9A50C-20BC-40DF-BD66-7580E8D5D820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796763-B717-48A7-AE2F-18A90EADDD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BED3E-A023-4138-B366-0F9208339F0A}" type="slidenum">
              <a:rPr lang="es-ES" smtClean="0">
                <a:latin typeface="Arial" charset="0"/>
              </a:rPr>
              <a:pPr/>
              <a:t>4</a:t>
            </a:fld>
            <a:endParaRPr lang="es-ES" smtClean="0">
              <a:latin typeface="Arial" charset="0"/>
            </a:endParaRPr>
          </a:p>
        </p:txBody>
      </p:sp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Arial" charset="0"/>
            </a:endParaRPr>
          </a:p>
        </p:txBody>
      </p:sp>
      <p:sp>
        <p:nvSpPr>
          <p:cNvPr id="1843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0B580C-D372-45E3-AAB8-9F373EA7F948}" type="slidenum">
              <a:rPr lang="es-ES" sz="1200">
                <a:latin typeface="Calibri" pitchFamily="34" charset="0"/>
              </a:rPr>
              <a:pPr algn="r"/>
              <a:t>4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6A02D-56A0-4BB6-B766-D4C67DEFC74A}" type="slidenum">
              <a:rPr lang="es-ES" smtClean="0">
                <a:latin typeface="Arial" charset="0"/>
              </a:rPr>
              <a:pPr/>
              <a:t>6</a:t>
            </a:fld>
            <a:endParaRPr lang="es-ES" smtClean="0">
              <a:latin typeface="Arial" charset="0"/>
            </a:endParaRPr>
          </a:p>
        </p:txBody>
      </p:sp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Arial" charset="0"/>
            </a:endParaRPr>
          </a:p>
        </p:txBody>
      </p:sp>
      <p:sp>
        <p:nvSpPr>
          <p:cNvPr id="2150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D4FD20-9ABA-46E8-8530-AAE8B18A01FB}" type="slidenum">
              <a:rPr lang="es-ES" sz="1200">
                <a:latin typeface="Calibri" pitchFamily="34" charset="0"/>
              </a:rPr>
              <a:pPr algn="r"/>
              <a:t>6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B7FAE-FE93-4A1F-B0BC-7509142D759D}" type="slidenum">
              <a:rPr lang="es-ES" smtClean="0">
                <a:latin typeface="Arial" charset="0"/>
              </a:rPr>
              <a:pPr/>
              <a:t>13</a:t>
            </a:fld>
            <a:endParaRPr lang="es-ES" smtClean="0">
              <a:latin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FF4FD5-1F09-4805-A64C-C9C6ED5EAEC3}" type="slidenum">
              <a:rPr lang="en-US" sz="1200">
                <a:cs typeface="Arial" charset="0"/>
              </a:rPr>
              <a:pPr algn="r"/>
              <a:t>13</a:t>
            </a:fld>
            <a:endParaRPr lang="en-US" sz="120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DB0B4-BC8E-4C86-8C12-3CADE24F04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7D15-69EE-4644-916C-081067C3EB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9591-E4C7-40AC-9DC3-37F73972FF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715F-4C7E-41C8-AF8A-5194115B71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50218F-2E64-45C4-9992-3BD29B820E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D5CC-91E9-4B5E-A2C5-B162CB650A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4870-8FA9-43DE-9AAD-B5F2E2B578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3BB9-64D9-47ED-8824-D2AA7D700F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BAF83D-2F5A-476A-B5B9-1B17C4686F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2D4F-0052-412F-BE62-5D96EC7546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10 Redondear rectángulo de esquina sencilla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FD0CE-690A-42C8-8D3F-892AF086EA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1" name="3 Marcador de texto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5B7CEC3-A05C-4D7A-A6FC-3BBBED3614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hyperlink" Target="http://www.crossroadbiotech.com/neocodex.asp?pmParam=3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2000250"/>
            <a:ext cx="7929563" cy="1470025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/>
              <a:t>Financiación de Emprendedores: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La </a:t>
            </a:r>
            <a:r>
              <a:rPr lang="es-ES" sz="3200" dirty="0"/>
              <a:t>travesía del desierto entre semilla </a:t>
            </a:r>
            <a:r>
              <a:rPr lang="es-ES" sz="3200" dirty="0" smtClean="0"/>
              <a:t>y </a:t>
            </a:r>
            <a:r>
              <a:rPr lang="es-ES" sz="3200" dirty="0"/>
              <a:t>expansión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3929063"/>
            <a:ext cx="7704138" cy="2143125"/>
          </a:xfrm>
        </p:spPr>
        <p:txBody>
          <a:bodyPr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3200" b="1" dirty="0">
                <a:latin typeface="Calibri" pitchFamily="34" charset="0"/>
              </a:rPr>
              <a:t>La experiencia de Cross Road Biotech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sz="32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sz="32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Angel </a:t>
            </a:r>
            <a:r>
              <a:rPr lang="es-E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Santos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900" dirty="0" smtClean="0">
                <a:latin typeface="Calibri" pitchFamily="34" charset="0"/>
              </a:rPr>
              <a:t>1 julio 2009</a:t>
            </a:r>
            <a:endParaRPr lang="es-ES" sz="19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14339" name="6 Imagen" descr="CRBlogo-H sin fond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340350"/>
            <a:ext cx="26431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928813"/>
            <a:ext cx="8229600" cy="4071937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 smtClean="0"/>
              <a:t>España: </a:t>
            </a:r>
            <a:r>
              <a:rPr lang="es-ES" sz="1800" u="sng" dirty="0" smtClean="0"/>
              <a:t>pocos </a:t>
            </a:r>
            <a:r>
              <a:rPr lang="es-ES" sz="1800" u="sng" dirty="0"/>
              <a:t>vehículos de inversión </a:t>
            </a:r>
            <a:r>
              <a:rPr lang="es-ES" sz="1800" dirty="0"/>
              <a:t>de capital privado especializados en </a:t>
            </a:r>
            <a:r>
              <a:rPr lang="es-ES" sz="1800" dirty="0" smtClean="0"/>
              <a:t>fases </a:t>
            </a:r>
            <a:r>
              <a:rPr lang="es-ES" sz="1800" dirty="0"/>
              <a:t>iniciales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 smtClean="0"/>
              <a:t>Tienen dificultades </a:t>
            </a:r>
            <a:r>
              <a:rPr lang="es-ES" sz="1800" dirty="0"/>
              <a:t>en su constitución a la hora de captar inversores ya que </a:t>
            </a:r>
            <a:r>
              <a:rPr lang="es-ES" sz="1800" u="sng" dirty="0"/>
              <a:t>no existe cultura de riesgo </a:t>
            </a:r>
            <a:r>
              <a:rPr lang="es-ES" sz="1800" dirty="0"/>
              <a:t>en los mismos. 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 smtClean="0"/>
              <a:t>Redes </a:t>
            </a:r>
            <a:r>
              <a:rPr lang="es-ES" sz="1800" dirty="0"/>
              <a:t>de Business </a:t>
            </a:r>
            <a:r>
              <a:rPr lang="es-ES" sz="1800" dirty="0" err="1" smtClean="0"/>
              <a:t>Angels</a:t>
            </a:r>
            <a:r>
              <a:rPr lang="es-ES" sz="1800" dirty="0" smtClean="0"/>
              <a:t> (en </a:t>
            </a:r>
            <a:r>
              <a:rPr lang="es-ES" sz="1800" dirty="0"/>
              <a:t>otros países cubren parcialmente esta </a:t>
            </a:r>
            <a:r>
              <a:rPr lang="es-ES" sz="1800" dirty="0" smtClean="0"/>
              <a:t>etapa) </a:t>
            </a:r>
            <a:r>
              <a:rPr lang="es-ES" sz="1800" u="sng" dirty="0"/>
              <a:t>no están suficientemente desarrolladas </a:t>
            </a:r>
            <a:r>
              <a:rPr lang="es-ES" sz="1800" dirty="0"/>
              <a:t>en </a:t>
            </a:r>
            <a:r>
              <a:rPr lang="es-ES" sz="1800" dirty="0" smtClean="0"/>
              <a:t>España.</a:t>
            </a:r>
            <a:endParaRPr lang="es-ES" sz="1800" dirty="0"/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/>
              <a:t>La inversión en empresas de biotecnología en España se realiza a través de tres modelos distintos: </a:t>
            </a:r>
          </a:p>
          <a:p>
            <a:pPr marL="548640" lvl="1" indent="-201168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s-ES" sz="1600" dirty="0"/>
              <a:t>Gestoras o Fondos generalistas (</a:t>
            </a:r>
            <a:r>
              <a:rPr lang="es-ES" sz="1600" dirty="0" err="1"/>
              <a:t>Caixa</a:t>
            </a:r>
            <a:r>
              <a:rPr lang="es-ES" sz="1600" dirty="0"/>
              <a:t> Capital </a:t>
            </a:r>
            <a:r>
              <a:rPr lang="es-ES" sz="1600" dirty="0" err="1" smtClean="0"/>
              <a:t>Risk</a:t>
            </a:r>
            <a:r>
              <a:rPr lang="es-ES" sz="1600" dirty="0" smtClean="0"/>
              <a:t>)</a:t>
            </a:r>
            <a:endParaRPr lang="es-ES" sz="1600" dirty="0"/>
          </a:p>
          <a:p>
            <a:pPr marL="548640" lvl="1" indent="-201168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s-ES" sz="1600" dirty="0"/>
              <a:t>Grupos industriales de capital privado (Zeltia, </a:t>
            </a:r>
            <a:r>
              <a:rPr lang="es-ES" sz="1600" dirty="0" err="1"/>
              <a:t>Genetrix</a:t>
            </a:r>
            <a:r>
              <a:rPr lang="es-ES" sz="1600" dirty="0"/>
              <a:t>)</a:t>
            </a:r>
          </a:p>
          <a:p>
            <a:pPr marL="548640" lvl="1" indent="-201168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s-ES" sz="1600" dirty="0"/>
              <a:t>Gestoras y Fondos especializados en biotecnología (Cross Road Biotech, </a:t>
            </a:r>
            <a:r>
              <a:rPr lang="es-ES" sz="1600" dirty="0" err="1"/>
              <a:t>Ysios</a:t>
            </a:r>
            <a:r>
              <a:rPr lang="es-ES" sz="1600" dirty="0"/>
              <a:t>..)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b="1" dirty="0"/>
              <a:t>Cross Road Biotech </a:t>
            </a:r>
            <a:r>
              <a:rPr lang="es-ES" sz="1800" dirty="0"/>
              <a:t>es el primer vehículo español de capital riesgo especializado exclusivamente en biotecnología y fases semilla </a:t>
            </a:r>
          </a:p>
          <a:p>
            <a:pPr marL="265176" indent="-265176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/>
              <a:t>Desde su constitución en 2001 Cross Road Biotech ha estado cerca de los emprendedores científicos y </a:t>
            </a:r>
            <a:r>
              <a:rPr lang="es-ES" sz="1800" dirty="0" smtClean="0"/>
              <a:t>financia </a:t>
            </a:r>
            <a:r>
              <a:rPr lang="es-ES" sz="1800" dirty="0"/>
              <a:t>y gestiona 8 proyectos empresariales </a:t>
            </a:r>
            <a:r>
              <a:rPr lang="es-ES" sz="1800" dirty="0" smtClean="0"/>
              <a:t>en </a:t>
            </a:r>
            <a:r>
              <a:rPr lang="es-ES" sz="1800" dirty="0"/>
              <a:t>campos que van desde el cáncer a las enfermedades hepáticas, Alzheimer, VIH y otras.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500" y="428625"/>
            <a:ext cx="8072438" cy="7493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Capital privado especializado en proyectos emprendedores en fases tempranas</a:t>
            </a:r>
            <a:endParaRPr lang="es-E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37 Marcador de contenido"/>
          <p:cNvSpPr>
            <a:spLocks/>
          </p:cNvSpPr>
          <p:nvPr/>
        </p:nvSpPr>
        <p:spPr bwMode="auto">
          <a:xfrm>
            <a:off x="642938" y="12065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FontTx/>
              <a:buChar char="•"/>
              <a:defRPr/>
            </a:pPr>
            <a:r>
              <a:rPr lang="es-ES" sz="2600" dirty="0">
                <a:latin typeface="Arial" pitchFamily="34" charset="0"/>
              </a:rPr>
              <a:t>…</a:t>
            </a:r>
            <a:r>
              <a:rPr lang="es-ES" dirty="0">
                <a:latin typeface="+mn-lt"/>
              </a:rPr>
              <a:t>y centrada en empresas con proyectos dirigidos por científicos y gestores de </a:t>
            </a:r>
            <a:r>
              <a:rPr lang="es-ES" dirty="0">
                <a:latin typeface="+mn-lt"/>
              </a:rPr>
              <a:t>prestigio con experiencia </a:t>
            </a:r>
            <a:r>
              <a:rPr lang="es-ES" dirty="0">
                <a:latin typeface="+mn-lt"/>
              </a:rPr>
              <a:t>en áreas terapéuticas y de diagnóstico de alto impacto global.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71500" y="539750"/>
            <a:ext cx="8072438" cy="74771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CRB tiene una cartera diversificada…</a:t>
            </a:r>
            <a:endParaRPr lang="es-E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3265488" y="2914650"/>
            <a:ext cx="2806700" cy="10080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 redondeado"/>
          <p:cNvSpPr/>
          <p:nvPr/>
        </p:nvSpPr>
        <p:spPr>
          <a:xfrm>
            <a:off x="892175" y="2862263"/>
            <a:ext cx="1162050" cy="600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33 Rectángulo redondeado"/>
          <p:cNvSpPr/>
          <p:nvPr/>
        </p:nvSpPr>
        <p:spPr>
          <a:xfrm>
            <a:off x="860425" y="4314825"/>
            <a:ext cx="1160463" cy="600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6630" name="Picture 3" descr="http://www.owlgenomics.com/imag_comun/miscel/logo_ow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3008313"/>
            <a:ext cx="1006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Rectángulo redondeado"/>
          <p:cNvSpPr/>
          <p:nvPr/>
        </p:nvSpPr>
        <p:spPr>
          <a:xfrm>
            <a:off x="6643688" y="2862263"/>
            <a:ext cx="1160462" cy="600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2101850" y="4314825"/>
            <a:ext cx="1160463" cy="600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8" name="37 Rectángulo redondeado"/>
          <p:cNvSpPr/>
          <p:nvPr/>
        </p:nvSpPr>
        <p:spPr>
          <a:xfrm>
            <a:off x="4589463" y="4314825"/>
            <a:ext cx="1162050" cy="600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9" name="38 Rectángulo redondeado"/>
          <p:cNvSpPr/>
          <p:nvPr/>
        </p:nvSpPr>
        <p:spPr>
          <a:xfrm>
            <a:off x="5824538" y="4314825"/>
            <a:ext cx="1160462" cy="600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3346450" y="4314825"/>
            <a:ext cx="1160463" cy="600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6636" name="Picture 1" descr="http://www.crossroadbiotech.com/Imagenes/logo_lactes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4356100"/>
            <a:ext cx="947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" descr="http://www.crossroadbiotech.com/Imagenes/logo_nxc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2113" y="2928938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38 CuadroTexto"/>
          <p:cNvSpPr txBox="1">
            <a:spLocks noChangeArrowheads="1"/>
          </p:cNvSpPr>
          <p:nvPr/>
        </p:nvSpPr>
        <p:spPr bwMode="auto">
          <a:xfrm>
            <a:off x="820738" y="3513138"/>
            <a:ext cx="1346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r>
              <a:rPr lang="es-ES" sz="1600">
                <a:latin typeface="Perpetua"/>
              </a:rPr>
              <a:t>Patologías del hígado</a:t>
            </a:r>
          </a:p>
        </p:txBody>
      </p:sp>
      <p:sp>
        <p:nvSpPr>
          <p:cNvPr id="26639" name="39 CuadroTexto"/>
          <p:cNvSpPr txBox="1">
            <a:spLocks noChangeArrowheads="1"/>
          </p:cNvSpPr>
          <p:nvPr/>
        </p:nvSpPr>
        <p:spPr bwMode="auto">
          <a:xfrm>
            <a:off x="755650" y="4929188"/>
            <a:ext cx="129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/>
            <a:r>
              <a:rPr lang="es-ES" sz="1600">
                <a:latin typeface="Perpetua"/>
              </a:rPr>
              <a:t>Intolerancia a la lactosa</a:t>
            </a:r>
          </a:p>
        </p:txBody>
      </p:sp>
      <p:sp>
        <p:nvSpPr>
          <p:cNvPr id="26640" name="40 CuadroTexto"/>
          <p:cNvSpPr txBox="1">
            <a:spLocks noChangeArrowheads="1"/>
          </p:cNvSpPr>
          <p:nvPr/>
        </p:nvSpPr>
        <p:spPr bwMode="auto">
          <a:xfrm>
            <a:off x="6673850" y="3522663"/>
            <a:ext cx="11604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/>
            <a:r>
              <a:rPr lang="es-ES" sz="1600">
                <a:latin typeface="Perpetua"/>
              </a:rPr>
              <a:t>Banco de ADN</a:t>
            </a:r>
          </a:p>
        </p:txBody>
      </p:sp>
      <p:sp>
        <p:nvSpPr>
          <p:cNvPr id="26641" name="41 CuadroTexto"/>
          <p:cNvSpPr txBox="1">
            <a:spLocks noChangeArrowheads="1"/>
          </p:cNvSpPr>
          <p:nvPr/>
        </p:nvSpPr>
        <p:spPr bwMode="auto">
          <a:xfrm>
            <a:off x="2071688" y="4929188"/>
            <a:ext cx="12763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/>
            <a:r>
              <a:rPr lang="es-ES" sz="1600">
                <a:latin typeface="Perpetua"/>
              </a:rPr>
              <a:t>Diagnóstico de Alzheimer</a:t>
            </a:r>
          </a:p>
        </p:txBody>
      </p:sp>
      <p:sp>
        <p:nvSpPr>
          <p:cNvPr id="26642" name="42 CuadroTexto"/>
          <p:cNvSpPr txBox="1">
            <a:spLocks noChangeArrowheads="1"/>
          </p:cNvSpPr>
          <p:nvPr/>
        </p:nvSpPr>
        <p:spPr bwMode="auto">
          <a:xfrm>
            <a:off x="3286125" y="4929188"/>
            <a:ext cx="1285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/>
            <a:r>
              <a:rPr lang="es-ES" sz="1600">
                <a:latin typeface="Perpetua"/>
              </a:rPr>
              <a:t>Diagnóstico de VIH</a:t>
            </a:r>
          </a:p>
        </p:txBody>
      </p:sp>
      <p:sp>
        <p:nvSpPr>
          <p:cNvPr id="26643" name="43 CuadroTexto"/>
          <p:cNvSpPr txBox="1">
            <a:spLocks noChangeArrowheads="1"/>
          </p:cNvSpPr>
          <p:nvPr/>
        </p:nvSpPr>
        <p:spPr bwMode="auto">
          <a:xfrm>
            <a:off x="4572000" y="4929188"/>
            <a:ext cx="1160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/>
            <a:r>
              <a:rPr lang="es-ES" sz="1600">
                <a:latin typeface="Perpetua"/>
              </a:rPr>
              <a:t>Cáncer</a:t>
            </a:r>
          </a:p>
        </p:txBody>
      </p:sp>
      <p:sp>
        <p:nvSpPr>
          <p:cNvPr id="26644" name="44 CuadroTexto"/>
          <p:cNvSpPr txBox="1">
            <a:spLocks noChangeArrowheads="1"/>
          </p:cNvSpPr>
          <p:nvPr/>
        </p:nvSpPr>
        <p:spPr bwMode="auto">
          <a:xfrm>
            <a:off x="5670550" y="4929188"/>
            <a:ext cx="163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/>
            <a:r>
              <a:rPr lang="es-ES" sz="1600">
                <a:latin typeface="Perpetua"/>
              </a:rPr>
              <a:t>Plataforma nanotecnología</a:t>
            </a:r>
          </a:p>
        </p:txBody>
      </p:sp>
      <p:sp>
        <p:nvSpPr>
          <p:cNvPr id="51" name="50 Rectángulo redondeado"/>
          <p:cNvSpPr/>
          <p:nvPr/>
        </p:nvSpPr>
        <p:spPr>
          <a:xfrm>
            <a:off x="387350" y="2828925"/>
            <a:ext cx="9286875" cy="2743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6646" name="32 Imagen" descr="TCDpharmasinfond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384675"/>
            <a:ext cx="11795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Rectángulo redondeado"/>
          <p:cNvSpPr/>
          <p:nvPr/>
        </p:nvSpPr>
        <p:spPr>
          <a:xfrm>
            <a:off x="714375" y="2571750"/>
            <a:ext cx="7715250" cy="324643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3" tIns="45716" rIns="91433" bIns="45716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" name="53 Rectángulo redondeado"/>
          <p:cNvSpPr/>
          <p:nvPr/>
        </p:nvSpPr>
        <p:spPr>
          <a:xfrm>
            <a:off x="7054850" y="4314825"/>
            <a:ext cx="1160463" cy="600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3163" tIns="51581" rIns="103163" bIns="51581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649" name="44 CuadroTexto"/>
          <p:cNvSpPr txBox="1">
            <a:spLocks noChangeArrowheads="1"/>
          </p:cNvSpPr>
          <p:nvPr/>
        </p:nvSpPr>
        <p:spPr bwMode="auto">
          <a:xfrm>
            <a:off x="6929438" y="4929188"/>
            <a:ext cx="15351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/>
            <a:r>
              <a:rPr lang="es-ES" sz="1600">
                <a:latin typeface="Perpetua"/>
              </a:rPr>
              <a:t>Cáncer</a:t>
            </a:r>
          </a:p>
        </p:txBody>
      </p:sp>
      <p:pic>
        <p:nvPicPr>
          <p:cNvPr id="26650" name="Picture 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2963" y="4470400"/>
            <a:ext cx="10795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7725" y="4384675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35 Imagen" descr="CRBlogo-H sin fondo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8988" y="3027363"/>
            <a:ext cx="2667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4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51063" y="4467225"/>
            <a:ext cx="10715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59 Imagen" descr="greenlogo AF color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35813" y="4425950"/>
            <a:ext cx="100806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71625"/>
            <a:ext cx="8183562" cy="3143250"/>
          </a:xfrm>
        </p:spPr>
        <p:txBody>
          <a:bodyPr/>
          <a:lstStyle/>
          <a:p>
            <a:r>
              <a:rPr lang="es-ES" sz="1800" smtClean="0"/>
              <a:t>CRB ha invertido </a:t>
            </a:r>
            <a:r>
              <a:rPr lang="es-ES" sz="1800" b="1" smtClean="0"/>
              <a:t>más de 18M</a:t>
            </a:r>
            <a:r>
              <a:rPr lang="es-ES" sz="1800" b="1" smtClean="0">
                <a:cs typeface="Arial" charset="0"/>
              </a:rPr>
              <a:t>€</a:t>
            </a:r>
            <a:r>
              <a:rPr lang="es-ES" sz="1800" b="1" smtClean="0"/>
              <a:t> </a:t>
            </a:r>
            <a:r>
              <a:rPr lang="es-ES" sz="1800" smtClean="0">
                <a:cs typeface="Arial" charset="0"/>
              </a:rPr>
              <a:t>en 8 compañías biotecnológicas</a:t>
            </a:r>
          </a:p>
          <a:p>
            <a:pPr>
              <a:buFont typeface="Wingdings 2" pitchFamily="18" charset="2"/>
              <a:buNone/>
            </a:pPr>
            <a:endParaRPr lang="es-ES" sz="1800" smtClean="0">
              <a:cs typeface="Arial" charset="0"/>
            </a:endParaRPr>
          </a:p>
          <a:p>
            <a:r>
              <a:rPr lang="es-ES" sz="1800" smtClean="0">
                <a:cs typeface="Arial" charset="0"/>
              </a:rPr>
              <a:t>Ha sido capaz de atraer recursos de más de </a:t>
            </a:r>
            <a:r>
              <a:rPr lang="es-ES" sz="1800" b="1" smtClean="0">
                <a:cs typeface="Arial" charset="0"/>
              </a:rPr>
              <a:t>150 inversores </a:t>
            </a:r>
            <a:r>
              <a:rPr lang="es-ES" sz="1800" smtClean="0">
                <a:cs typeface="Arial" charset="0"/>
              </a:rPr>
              <a:t>individuales y 6 corporativos</a:t>
            </a:r>
          </a:p>
          <a:p>
            <a:pPr>
              <a:buFont typeface="Wingdings 2" pitchFamily="18" charset="2"/>
              <a:buNone/>
            </a:pPr>
            <a:endParaRPr lang="es-ES" sz="1800" smtClean="0">
              <a:cs typeface="Arial" charset="0"/>
            </a:endParaRPr>
          </a:p>
          <a:p>
            <a:r>
              <a:rPr lang="es-ES" sz="1800" smtClean="0"/>
              <a:t>A través de </a:t>
            </a:r>
            <a:r>
              <a:rPr lang="es-ES" sz="1800" b="1" smtClean="0"/>
              <a:t>16 acuerdos </a:t>
            </a:r>
            <a:r>
              <a:rPr lang="es-ES" sz="1800" smtClean="0"/>
              <a:t>diferentes con centros académicos y de investigación  en España, ha sido capaz de promover y gestionar mas de </a:t>
            </a:r>
            <a:r>
              <a:rPr lang="es-ES" sz="1800" b="1" smtClean="0"/>
              <a:t>30 familias de patentes </a:t>
            </a:r>
          </a:p>
          <a:p>
            <a:pPr>
              <a:buFont typeface="Wingdings 2" pitchFamily="18" charset="2"/>
              <a:buNone/>
            </a:pPr>
            <a:endParaRPr lang="es-ES" sz="1800" smtClean="0"/>
          </a:p>
          <a:p>
            <a:r>
              <a:rPr lang="es-ES" sz="1800" smtClean="0"/>
              <a:t>Aglutina en su grupo a casi </a:t>
            </a:r>
            <a:r>
              <a:rPr lang="es-ES" sz="1800" b="1" smtClean="0"/>
              <a:t>70 personas </a:t>
            </a:r>
            <a:r>
              <a:rPr lang="es-ES" sz="1800" smtClean="0"/>
              <a:t>de las cuales la mitad son doctores investigadores </a:t>
            </a:r>
          </a:p>
          <a:p>
            <a:pPr>
              <a:buFont typeface="Wingdings 2" pitchFamily="18" charset="2"/>
              <a:buNone/>
            </a:pPr>
            <a:endParaRPr lang="es-ES" sz="1800" smtClean="0"/>
          </a:p>
          <a:p>
            <a:r>
              <a:rPr lang="es-ES" sz="1800" smtClean="0"/>
              <a:t>El valor de los recursos gestionados supera los </a:t>
            </a:r>
            <a:r>
              <a:rPr lang="es-ES" sz="1800" b="1" smtClean="0"/>
              <a:t>50M</a:t>
            </a:r>
            <a:r>
              <a:rPr lang="es-ES" sz="1800" b="1" smtClean="0">
                <a:cs typeface="Arial" charset="0"/>
              </a:rPr>
              <a:t>€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500" y="539750"/>
            <a:ext cx="8072438" cy="74771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Desde su primera inversión en 2003…</a:t>
            </a:r>
            <a:endParaRPr lang="es-E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063" y="4286250"/>
            <a:ext cx="11588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Imagen 1" descr="TCDpharmaba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1800" y="3071813"/>
            <a:ext cx="1044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083404" y="6094433"/>
            <a:ext cx="7632000" cy="334963"/>
          </a:xfrm>
          <a:prstGeom prst="rect">
            <a:avLst/>
          </a:prstGeom>
          <a:gradFill rotWithShape="1">
            <a:gsLst>
              <a:gs pos="0">
                <a:srgbClr val="E4F3F4">
                  <a:gamma/>
                  <a:shade val="69804"/>
                  <a:invGamma/>
                </a:srgbClr>
              </a:gs>
              <a:gs pos="50000">
                <a:srgbClr val="E4F3F4"/>
              </a:gs>
              <a:gs pos="100000">
                <a:srgbClr val="E4F3F4">
                  <a:gamma/>
                  <a:shade val="69804"/>
                  <a:invGamma/>
                </a:srgbClr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SCREENING 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   CONSTITUCIÓN      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DESARROLLO    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CONSOLIDACIÓN        DESINVERSIÓN</a:t>
            </a:r>
            <a:endParaRPr lang="en-US" sz="1600" b="1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659" name="Text Box 28"/>
          <p:cNvSpPr txBox="1">
            <a:spLocks noChangeArrowheads="1"/>
          </p:cNvSpPr>
          <p:nvPr/>
        </p:nvSpPr>
        <p:spPr bwMode="auto">
          <a:xfrm>
            <a:off x="2786063" y="1285875"/>
            <a:ext cx="60721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Arial" pitchFamily="34" charset="0"/>
              </a:rPr>
              <a:t>El ciclo de inversión/desinversión contempla actividades desde la fase de análisis del proyecto hasta la prueba de concepto clínico en la que se produce la salida completa del mismo </a:t>
            </a:r>
          </a:p>
        </p:txBody>
      </p:sp>
      <p:sp>
        <p:nvSpPr>
          <p:cNvPr id="27653" name="Freeform 12"/>
          <p:cNvSpPr>
            <a:spLocks/>
          </p:cNvSpPr>
          <p:nvPr/>
        </p:nvSpPr>
        <p:spPr bwMode="auto">
          <a:xfrm flipH="1">
            <a:off x="8262938" y="3419496"/>
            <a:ext cx="106362" cy="812800"/>
          </a:xfrm>
          <a:custGeom>
            <a:avLst/>
            <a:gdLst>
              <a:gd name="T0" fmla="*/ 20161251 w 56"/>
              <a:gd name="T1" fmla="*/ 80644986 h 512"/>
              <a:gd name="T2" fmla="*/ 141128761 w 56"/>
              <a:gd name="T3" fmla="*/ 685482372 h 512"/>
              <a:gd name="T4" fmla="*/ 20161251 w 56"/>
              <a:gd name="T5" fmla="*/ 1169352339 h 512"/>
              <a:gd name="T6" fmla="*/ 20161251 w 56"/>
              <a:gd name="T7" fmla="*/ 80644986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512"/>
              <a:gd name="T14" fmla="*/ 56 w 56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512">
                <a:moveTo>
                  <a:pt x="8" y="32"/>
                </a:moveTo>
                <a:cubicBezTo>
                  <a:pt x="16" y="0"/>
                  <a:pt x="56" y="200"/>
                  <a:pt x="56" y="272"/>
                </a:cubicBezTo>
                <a:cubicBezTo>
                  <a:pt x="56" y="344"/>
                  <a:pt x="16" y="512"/>
                  <a:pt x="8" y="464"/>
                </a:cubicBezTo>
                <a:cubicBezTo>
                  <a:pt x="0" y="416"/>
                  <a:pt x="0" y="64"/>
                  <a:pt x="8" y="32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5000"/>
                  <a:lumOff val="7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lumOff val="7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lumOff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Freeform 13"/>
          <p:cNvSpPr>
            <a:spLocks/>
          </p:cNvSpPr>
          <p:nvPr/>
        </p:nvSpPr>
        <p:spPr bwMode="auto">
          <a:xfrm>
            <a:off x="755650" y="1271609"/>
            <a:ext cx="454025" cy="5157787"/>
          </a:xfrm>
          <a:custGeom>
            <a:avLst/>
            <a:gdLst>
              <a:gd name="T0" fmla="*/ 420026029 w 288"/>
              <a:gd name="T1" fmla="*/ 528105948 h 3192"/>
              <a:gd name="T2" fmla="*/ 0 w 288"/>
              <a:gd name="T3" fmla="*/ 2147483647 h 3192"/>
              <a:gd name="T4" fmla="*/ 420026029 w 288"/>
              <a:gd name="T5" fmla="*/ 2147483647 h 3192"/>
              <a:gd name="T6" fmla="*/ 420026029 w 288"/>
              <a:gd name="T7" fmla="*/ 528105948 h 319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3192"/>
              <a:gd name="T14" fmla="*/ 288 w 288"/>
              <a:gd name="T15" fmla="*/ 3192 h 3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3192">
                <a:moveTo>
                  <a:pt x="240" y="216"/>
                </a:moveTo>
                <a:cubicBezTo>
                  <a:pt x="200" y="0"/>
                  <a:pt x="0" y="1200"/>
                  <a:pt x="0" y="1656"/>
                </a:cubicBezTo>
                <a:cubicBezTo>
                  <a:pt x="0" y="2112"/>
                  <a:pt x="192" y="3192"/>
                  <a:pt x="240" y="2952"/>
                </a:cubicBezTo>
                <a:cubicBezTo>
                  <a:pt x="288" y="2712"/>
                  <a:pt x="280" y="432"/>
                  <a:pt x="240" y="21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5000"/>
                  <a:lumOff val="7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lumOff val="7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lumOff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1936750" y="5791200"/>
            <a:ext cx="454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Fases del desarrollo de la inversión</a:t>
            </a:r>
          </a:p>
        </p:txBody>
      </p:sp>
      <p:grpSp>
        <p:nvGrpSpPr>
          <p:cNvPr id="27674" name="Group 10"/>
          <p:cNvGrpSpPr>
            <a:grpSpLocks/>
          </p:cNvGrpSpPr>
          <p:nvPr/>
        </p:nvGrpSpPr>
        <p:grpSpPr bwMode="auto">
          <a:xfrm>
            <a:off x="1119188" y="1618406"/>
            <a:ext cx="7236000" cy="4428000"/>
            <a:chOff x="336" y="960"/>
            <a:chExt cx="5088" cy="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675" name="Freeform 8"/>
            <p:cNvSpPr>
              <a:spLocks/>
            </p:cNvSpPr>
            <p:nvPr/>
          </p:nvSpPr>
          <p:spPr bwMode="auto">
            <a:xfrm>
              <a:off x="336" y="960"/>
              <a:ext cx="5088" cy="1152"/>
            </a:xfrm>
            <a:custGeom>
              <a:avLst/>
              <a:gdLst>
                <a:gd name="T0" fmla="*/ 0 w 5088"/>
                <a:gd name="T1" fmla="*/ 0 h 1152"/>
                <a:gd name="T2" fmla="*/ 2976 w 5088"/>
                <a:gd name="T3" fmla="*/ 960 h 1152"/>
                <a:gd name="T4" fmla="*/ 5088 w 5088"/>
                <a:gd name="T5" fmla="*/ 1152 h 1152"/>
                <a:gd name="T6" fmla="*/ 0 60000 65536"/>
                <a:gd name="T7" fmla="*/ 0 60000 65536"/>
                <a:gd name="T8" fmla="*/ 0 60000 65536"/>
                <a:gd name="T9" fmla="*/ 0 w 5088"/>
                <a:gd name="T10" fmla="*/ 0 h 1152"/>
                <a:gd name="T11" fmla="*/ 5088 w 5088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88" h="1152">
                  <a:moveTo>
                    <a:pt x="0" y="0"/>
                  </a:moveTo>
                  <a:cubicBezTo>
                    <a:pt x="1064" y="384"/>
                    <a:pt x="2128" y="768"/>
                    <a:pt x="2976" y="960"/>
                  </a:cubicBezTo>
                  <a:cubicBezTo>
                    <a:pt x="3824" y="1152"/>
                    <a:pt x="4736" y="1120"/>
                    <a:pt x="5088" y="11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6" name="Freeform 9"/>
            <p:cNvSpPr>
              <a:spLocks/>
            </p:cNvSpPr>
            <p:nvPr/>
          </p:nvSpPr>
          <p:spPr bwMode="auto">
            <a:xfrm flipV="1">
              <a:off x="336" y="2544"/>
              <a:ext cx="5088" cy="1152"/>
            </a:xfrm>
            <a:custGeom>
              <a:avLst/>
              <a:gdLst>
                <a:gd name="T0" fmla="*/ 0 w 5088"/>
                <a:gd name="T1" fmla="*/ 0 h 1152"/>
                <a:gd name="T2" fmla="*/ 2976 w 5088"/>
                <a:gd name="T3" fmla="*/ 960 h 1152"/>
                <a:gd name="T4" fmla="*/ 5088 w 5088"/>
                <a:gd name="T5" fmla="*/ 1152 h 1152"/>
                <a:gd name="T6" fmla="*/ 0 60000 65536"/>
                <a:gd name="T7" fmla="*/ 0 60000 65536"/>
                <a:gd name="T8" fmla="*/ 0 60000 65536"/>
                <a:gd name="T9" fmla="*/ 0 w 5088"/>
                <a:gd name="T10" fmla="*/ 0 h 1152"/>
                <a:gd name="T11" fmla="*/ 5088 w 5088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88" h="1152">
                  <a:moveTo>
                    <a:pt x="0" y="0"/>
                  </a:moveTo>
                  <a:cubicBezTo>
                    <a:pt x="1064" y="384"/>
                    <a:pt x="2128" y="768"/>
                    <a:pt x="2976" y="960"/>
                  </a:cubicBezTo>
                  <a:cubicBezTo>
                    <a:pt x="3824" y="1152"/>
                    <a:pt x="4736" y="1120"/>
                    <a:pt x="5088" y="11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071563" y="3286125"/>
            <a:ext cx="1555750" cy="62388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Varias en evaluación</a:t>
            </a:r>
          </a:p>
        </p:txBody>
      </p:sp>
      <p:pic>
        <p:nvPicPr>
          <p:cNvPr id="28688" name="Imagen 5" descr="http://www.owlgenomics.com/imag_comun/miscel/logo_ow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429000"/>
            <a:ext cx="1044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429000"/>
            <a:ext cx="881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2700338" y="3933825"/>
            <a:ext cx="10668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Embryomics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8691" name="27 Imagen" descr="greenlogo AF colo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2857500"/>
            <a:ext cx="100806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29 Imagen" descr="biocross 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9750" y="3857625"/>
            <a:ext cx="10795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25" y="3643313"/>
            <a:ext cx="588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Imagen 1" descr="http://www.crossroadbiotech.com/Imagenes/logo_nxc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25" y="3500438"/>
            <a:ext cx="5762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7"/>
          <p:cNvSpPr>
            <a:spLocks noChangeArrowheads="1"/>
          </p:cNvSpPr>
          <p:nvPr/>
        </p:nvSpPr>
        <p:spPr bwMode="auto">
          <a:xfrm>
            <a:off x="7929563" y="36957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000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cs typeface="Arial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642938" y="285750"/>
            <a:ext cx="8072437" cy="7493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Desarrollo del ciclo de inversión/desinversión de CRB</a:t>
            </a:r>
            <a:endParaRPr lang="es-E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071688"/>
            <a:ext cx="7929563" cy="3500437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2400" dirty="0"/>
              <a:t>Es </a:t>
            </a:r>
            <a:r>
              <a:rPr lang="es-ES" sz="2400" dirty="0" smtClean="0"/>
              <a:t>fundamental </a:t>
            </a:r>
            <a:r>
              <a:rPr lang="es-ES" sz="2400" dirty="0"/>
              <a:t>para el desarrollo del sector biotecnológico contar </a:t>
            </a:r>
            <a:r>
              <a:rPr lang="es-ES" sz="2400" dirty="0" smtClean="0"/>
              <a:t>con un </a:t>
            </a:r>
            <a:r>
              <a:rPr lang="es-ES" sz="2400" dirty="0"/>
              <a:t>entorno inversor profesional</a:t>
            </a:r>
            <a:r>
              <a:rPr lang="es-ES" sz="2400" dirty="0" smtClean="0"/>
              <a:t>:</a:t>
            </a:r>
          </a:p>
          <a:p>
            <a:pPr marL="265176" indent="-265176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s-ES" sz="1000" dirty="0"/>
          </a:p>
          <a:p>
            <a:pPr marL="548640" lvl="1" indent="-201168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s-ES" sz="2000" dirty="0" smtClean="0"/>
              <a:t>  exigente </a:t>
            </a:r>
            <a:r>
              <a:rPr lang="es-ES" sz="2000" dirty="0"/>
              <a:t>pero </a:t>
            </a:r>
            <a:r>
              <a:rPr lang="es-ES" sz="2000" dirty="0" smtClean="0"/>
              <a:t>entendido</a:t>
            </a:r>
            <a:endParaRPr lang="es-ES" sz="2000" dirty="0"/>
          </a:p>
          <a:p>
            <a:pPr marL="548640" lvl="1" indent="-201168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s-ES" sz="2000" dirty="0" smtClean="0"/>
              <a:t>  que </a:t>
            </a:r>
            <a:r>
              <a:rPr lang="es-ES" sz="2000" dirty="0"/>
              <a:t>aporte </a:t>
            </a:r>
            <a:r>
              <a:rPr lang="es-ES" sz="2000" dirty="0" smtClean="0"/>
              <a:t> </a:t>
            </a:r>
            <a:r>
              <a:rPr lang="es-ES" sz="2000" dirty="0"/>
              <a:t>rigor financiero </a:t>
            </a:r>
          </a:p>
          <a:p>
            <a:pPr marL="548640" lvl="1" indent="-201168" fontAlgn="auto">
              <a:lnSpc>
                <a:spcPct val="11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Ø"/>
              <a:defRPr/>
            </a:pPr>
            <a:r>
              <a:rPr lang="es-ES" sz="2000" dirty="0" smtClean="0"/>
              <a:t>  que </a:t>
            </a:r>
            <a:r>
              <a:rPr lang="es-ES" sz="2000" dirty="0"/>
              <a:t>ayude a mejorar la gestión empresarial de los </a:t>
            </a:r>
            <a:r>
              <a:rPr lang="es-ES" sz="2000" dirty="0" smtClean="0"/>
              <a:t>múltiples y   excelentes proyectos </a:t>
            </a:r>
            <a:r>
              <a:rPr lang="es-ES" sz="2000" dirty="0"/>
              <a:t>que genera la ciencia en España </a:t>
            </a:r>
            <a:endParaRPr lang="es-ES" sz="2000" dirty="0" smtClean="0"/>
          </a:p>
          <a:p>
            <a:pPr marL="548640" lvl="1" indent="-201168" fontAlgn="auto">
              <a:lnSpc>
                <a:spcPct val="11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s-ES" sz="1000" dirty="0"/>
          </a:p>
          <a:p>
            <a:pPr marL="265176" indent="-265176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2400" dirty="0"/>
              <a:t>Con este bagaje, CRB anima a otros </a:t>
            </a:r>
            <a:r>
              <a:rPr lang="es-ES" sz="2400" dirty="0" smtClean="0"/>
              <a:t>inversores, </a:t>
            </a:r>
            <a:r>
              <a:rPr lang="es-ES" sz="2400" dirty="0"/>
              <a:t>ya sean públicos </a:t>
            </a:r>
            <a:r>
              <a:rPr lang="es-ES" sz="2400" dirty="0" smtClean="0"/>
              <a:t>o privados, </a:t>
            </a:r>
            <a:r>
              <a:rPr lang="es-ES" sz="2400" dirty="0"/>
              <a:t>a  acompañarnos en esta aventura y continuar el apoyo al desarrollo de un sector clave para el futuro de nuestro país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38" y="536575"/>
            <a:ext cx="8072437" cy="7493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En España debe incrementarse la disponibilidad de capital inversor para el sector tecnológico</a:t>
            </a:r>
            <a:endParaRPr lang="es-E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rogram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14375"/>
            <a:ext cx="6748463" cy="561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2071688" y="3429000"/>
            <a:ext cx="1857375" cy="714375"/>
          </a:xfrm>
          <a:prstGeom prst="wedgeEllipseCallout">
            <a:avLst>
              <a:gd name="adj1" fmla="val -16157"/>
              <a:gd name="adj2" fmla="val 736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74888" y="3455988"/>
            <a:ext cx="14398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Look, </a:t>
            </a:r>
            <a:r>
              <a:rPr lang="es-ES" sz="17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I´m</a:t>
            </a:r>
            <a:r>
              <a:rPr lang="es-E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s-ES" sz="17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</a:t>
            </a:r>
            <a:r>
              <a:rPr lang="es-E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s-ES" sz="17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entrepreneur</a:t>
            </a:r>
            <a:endParaRPr lang="es-ES" sz="17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2000250"/>
            <a:ext cx="7929563" cy="14700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 smtClean="0"/>
              <a:t>Gracias por su atención</a:t>
            </a:r>
            <a:endParaRPr lang="es-E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4248150"/>
            <a:ext cx="7704138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sz="32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600" b="1" dirty="0"/>
              <a:t>Angel Santos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¿Qué es un emprendedor?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1428750"/>
            <a:ext cx="3932238" cy="4286250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/>
              <a:t>	</a:t>
            </a:r>
            <a:r>
              <a:rPr lang="es-ES" sz="2400" b="1" dirty="0" smtClean="0"/>
              <a:t>Alvar Núñez </a:t>
            </a:r>
            <a:r>
              <a:rPr lang="es-ES" sz="2400" b="1" dirty="0"/>
              <a:t>Cabeza </a:t>
            </a:r>
            <a:r>
              <a:rPr lang="es-ES" sz="2400" b="1" dirty="0" smtClean="0"/>
              <a:t>de Vaca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sz="1100" dirty="0"/>
          </a:p>
          <a:p>
            <a:pPr marL="548640" lvl="1" indent="-201168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s-ES" sz="2000" dirty="0" smtClean="0"/>
              <a:t>Primer europeo </a:t>
            </a:r>
            <a:r>
              <a:rPr lang="es-ES" sz="2000" dirty="0"/>
              <a:t>en explorar el suroeste de los Estados Unidos en un recorrido que le </a:t>
            </a:r>
            <a:r>
              <a:rPr lang="es-ES" sz="2000" dirty="0" smtClean="0"/>
              <a:t>llevó </a:t>
            </a:r>
            <a:r>
              <a:rPr lang="es-ES" sz="2000" dirty="0"/>
              <a:t>desde Tampa en Florida, </a:t>
            </a:r>
            <a:r>
              <a:rPr lang="es-ES" sz="2000" dirty="0" smtClean="0"/>
              <a:t>hasta </a:t>
            </a:r>
            <a:r>
              <a:rPr lang="es-ES" sz="2000" dirty="0"/>
              <a:t>Texas y el norte de México sobreviviendo a base de ingenio y </a:t>
            </a:r>
            <a:r>
              <a:rPr lang="es-ES" sz="2000" dirty="0" smtClean="0"/>
              <a:t>habilidad</a:t>
            </a:r>
          </a:p>
          <a:p>
            <a:pPr marL="548640" lvl="1" indent="-201168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s-ES" sz="1100" dirty="0"/>
          </a:p>
          <a:p>
            <a:pPr marL="548640" lvl="1" indent="-201168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s-ES" sz="2000" dirty="0"/>
              <a:t>En una segunda expedición refundó Buenos Aires y descubrió las cataratas de Iguazú</a:t>
            </a:r>
          </a:p>
        </p:txBody>
      </p:sp>
      <p:pic>
        <p:nvPicPr>
          <p:cNvPr id="3078" name="Picture 6" descr="igua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3429000"/>
            <a:ext cx="3348038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Expedition_Cabeza_de_Vaca_Kar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00188"/>
            <a:ext cx="3168650" cy="143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abeza_de_Vac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420938"/>
            <a:ext cx="1712912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500063"/>
            <a:ext cx="8183563" cy="749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¿Qué es un emprendedor?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043863" cy="4500562"/>
          </a:xfrm>
        </p:spPr>
        <p:txBody>
          <a:bodyPr>
            <a:normAutofit fontScale="92500" lnSpcReduction="20000"/>
          </a:bodyPr>
          <a:lstStyle/>
          <a:p>
            <a:pPr marL="265176" indent="-265176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/>
              <a:t>DRAE: </a:t>
            </a:r>
            <a:r>
              <a:rPr lang="es-ES" sz="1600" dirty="0" err="1"/>
              <a:t>adj.</a:t>
            </a:r>
            <a:r>
              <a:rPr lang="es-ES" sz="1600" dirty="0"/>
              <a:t> Que emprende con resolución acciones dificultosas o </a:t>
            </a:r>
            <a:r>
              <a:rPr lang="es-ES" sz="1600" dirty="0" smtClean="0"/>
              <a:t>azarosas.</a:t>
            </a:r>
          </a:p>
          <a:p>
            <a:pPr marL="265176" indent="-265176" algn="just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sz="900" dirty="0"/>
          </a:p>
          <a:p>
            <a:pPr marL="265176" indent="-265176" algn="just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/>
              <a:t>Se denomina </a:t>
            </a:r>
            <a:r>
              <a:rPr lang="es-ES" sz="1600" b="1" dirty="0"/>
              <a:t>emprendedor</a:t>
            </a:r>
            <a:r>
              <a:rPr lang="es-ES" sz="1600" dirty="0"/>
              <a:t> a aquella persona que identifica una oportunidad y organiza los recursos necesarios para ponerla en marcha, asumiendo una responsabilidad significativa sobre los riesgos inherentes y los </a:t>
            </a:r>
            <a:r>
              <a:rPr lang="es-ES" sz="1600" dirty="0" smtClean="0"/>
              <a:t>resultados.</a:t>
            </a:r>
          </a:p>
          <a:p>
            <a:pPr marL="265176" indent="-265176" algn="just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sz="900" dirty="0"/>
          </a:p>
          <a:p>
            <a:pPr marL="265176" indent="-265176" algn="just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Estrechamente </a:t>
            </a:r>
            <a:r>
              <a:rPr lang="es-ES" sz="1600" dirty="0"/>
              <a:t>relacionado con el vocablo francés </a:t>
            </a:r>
            <a:r>
              <a:rPr lang="es-ES" sz="1600" b="1" i="1" dirty="0" err="1"/>
              <a:t>entrepreneur</a:t>
            </a:r>
            <a:r>
              <a:rPr lang="es-ES" sz="1600" b="1" dirty="0"/>
              <a:t>,</a:t>
            </a:r>
            <a:r>
              <a:rPr lang="es-ES" sz="1600" dirty="0"/>
              <a:t> que aparece a principios del siglo XVI haciendo referencia a los aventureros que viajaban al Nuevo Mundo en búsqueda de oportunidades de vida sin saber con certeza qué esperar</a:t>
            </a:r>
            <a:r>
              <a:rPr lang="es-ES" sz="1600" dirty="0" smtClean="0"/>
              <a:t>.</a:t>
            </a:r>
          </a:p>
          <a:p>
            <a:pPr marL="265176" indent="-265176" algn="just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sz="900" dirty="0"/>
          </a:p>
          <a:p>
            <a:pPr marL="265176" indent="-265176" algn="just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/>
              <a:t>Joseph </a:t>
            </a:r>
            <a:r>
              <a:rPr lang="es-ES" sz="1600" dirty="0" err="1"/>
              <a:t>Schumpeter</a:t>
            </a:r>
            <a:r>
              <a:rPr lang="es-ES" sz="1600" dirty="0"/>
              <a:t> reconoce por primera vez su papel en el sistema económico y considera a los emprendedores como </a:t>
            </a:r>
            <a:r>
              <a:rPr lang="es-ES" sz="1600" b="1" dirty="0"/>
              <a:t>innovadores </a:t>
            </a:r>
            <a:r>
              <a:rPr lang="es-ES" sz="1600" dirty="0"/>
              <a:t>y actores de un proceso de destrucción </a:t>
            </a:r>
            <a:r>
              <a:rPr lang="es-ES" sz="1600" dirty="0" smtClean="0"/>
              <a:t>creativa.</a:t>
            </a:r>
          </a:p>
          <a:p>
            <a:pPr marL="265176" indent="-265176" algn="just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s-ES" sz="900" dirty="0"/>
          </a:p>
          <a:p>
            <a:pPr marL="265176" indent="-265176" algn="just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/>
              <a:t>La figura del emprendedor es </a:t>
            </a:r>
            <a:r>
              <a:rPr lang="es-ES" sz="1600" b="1" dirty="0"/>
              <a:t>clave</a:t>
            </a:r>
            <a:r>
              <a:rPr lang="es-ES" sz="1600" dirty="0"/>
              <a:t> especialmente en algunos sectores basados en las nuevas </a:t>
            </a:r>
            <a:r>
              <a:rPr lang="es-ES" sz="1600" dirty="0" smtClean="0"/>
              <a:t>tecnologías.</a:t>
            </a:r>
          </a:p>
          <a:p>
            <a:pPr marL="265176" indent="-265176" algn="just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sz="900" dirty="0"/>
          </a:p>
          <a:p>
            <a:pPr marL="265176" indent="-265176" algn="just" fontAlgn="auto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/>
              <a:t>Por fin se empieza a reconocer en España la figura del emprendedor, ya sea científico o tecnológico que decide </a:t>
            </a:r>
            <a:r>
              <a:rPr lang="es-ES" sz="1600" b="1" dirty="0"/>
              <a:t>crear una empresa </a:t>
            </a:r>
            <a:r>
              <a:rPr lang="es-ES" sz="1600" dirty="0"/>
              <a:t>para desarrollar hasta el mercado su invención o conocimiento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6"/>
          <p:cNvGrpSpPr>
            <a:grpSpLocks/>
          </p:cNvGrpSpPr>
          <p:nvPr/>
        </p:nvGrpSpPr>
        <p:grpSpPr bwMode="auto">
          <a:xfrm>
            <a:off x="1619250" y="1357313"/>
            <a:ext cx="6119813" cy="5056187"/>
            <a:chOff x="1125" y="687"/>
            <a:chExt cx="3015" cy="3185"/>
          </a:xfrm>
        </p:grpSpPr>
        <p:sp>
          <p:nvSpPr>
            <p:cNvPr id="5" name="4 Rectángulo"/>
            <p:cNvSpPr/>
            <p:nvPr/>
          </p:nvSpPr>
          <p:spPr>
            <a:xfrm>
              <a:off x="1125" y="687"/>
              <a:ext cx="3015" cy="31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8 Flecha izquierda, derecha y arriba"/>
            <p:cNvSpPr>
              <a:spLocks noChangeArrowheads="1"/>
            </p:cNvSpPr>
            <p:nvPr/>
          </p:nvSpPr>
          <p:spPr bwMode="auto">
            <a:xfrm flipV="1">
              <a:off x="1653" y="765"/>
              <a:ext cx="2035" cy="540"/>
            </a:xfrm>
            <a:custGeom>
              <a:avLst/>
              <a:gdLst>
                <a:gd name="T0" fmla="*/ 964413 w 1928826"/>
                <a:gd name="T1" fmla="*/ 0 h 857256"/>
                <a:gd name="T2" fmla="*/ 0 w 1928826"/>
                <a:gd name="T3" fmla="*/ 642942 h 857256"/>
                <a:gd name="T4" fmla="*/ 964413 w 1928826"/>
                <a:gd name="T5" fmla="*/ 750099 h 857256"/>
                <a:gd name="T6" fmla="*/ 1928826 w 1928826"/>
                <a:gd name="T7" fmla="*/ 642942 h 85725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07157 w 1928826"/>
                <a:gd name="T13" fmla="*/ 535785 h 857256"/>
                <a:gd name="T14" fmla="*/ 1821669 w 1928826"/>
                <a:gd name="T15" fmla="*/ 750099 h 857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8826" h="857256">
                  <a:moveTo>
                    <a:pt x="0" y="642942"/>
                  </a:moveTo>
                  <a:lnTo>
                    <a:pt x="214314" y="428628"/>
                  </a:lnTo>
                  <a:lnTo>
                    <a:pt x="214314" y="535785"/>
                  </a:lnTo>
                  <a:lnTo>
                    <a:pt x="857256" y="535785"/>
                  </a:lnTo>
                  <a:lnTo>
                    <a:pt x="857256" y="214314"/>
                  </a:lnTo>
                  <a:lnTo>
                    <a:pt x="750099" y="214314"/>
                  </a:lnTo>
                  <a:lnTo>
                    <a:pt x="964413" y="0"/>
                  </a:lnTo>
                  <a:lnTo>
                    <a:pt x="1178727" y="214314"/>
                  </a:lnTo>
                  <a:lnTo>
                    <a:pt x="1071570" y="214314"/>
                  </a:lnTo>
                  <a:lnTo>
                    <a:pt x="1071570" y="535785"/>
                  </a:lnTo>
                  <a:lnTo>
                    <a:pt x="1714512" y="535785"/>
                  </a:lnTo>
                  <a:lnTo>
                    <a:pt x="1714512" y="428628"/>
                  </a:lnTo>
                  <a:lnTo>
                    <a:pt x="1928826" y="642942"/>
                  </a:lnTo>
                  <a:lnTo>
                    <a:pt x="1714512" y="857256"/>
                  </a:lnTo>
                  <a:lnTo>
                    <a:pt x="1714512" y="750099"/>
                  </a:lnTo>
                  <a:lnTo>
                    <a:pt x="214314" y="750099"/>
                  </a:lnTo>
                  <a:lnTo>
                    <a:pt x="214314" y="8572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7" name="6 Rectángulo redondeado"/>
            <p:cNvSpPr>
              <a:spLocks noChangeArrowheads="1"/>
            </p:cNvSpPr>
            <p:nvPr/>
          </p:nvSpPr>
          <p:spPr bwMode="auto">
            <a:xfrm>
              <a:off x="1351" y="765"/>
              <a:ext cx="905" cy="31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414" name="7 Rectángulo redondeado"/>
            <p:cNvSpPr>
              <a:spLocks noChangeArrowheads="1"/>
            </p:cNvSpPr>
            <p:nvPr/>
          </p:nvSpPr>
          <p:spPr bwMode="auto">
            <a:xfrm>
              <a:off x="3085" y="765"/>
              <a:ext cx="904" cy="31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Garamond" pitchFamily="18" charset="0"/>
                  <a:ea typeface="Aharoni"/>
                  <a:cs typeface="Aharoni"/>
                </a:rPr>
                <a:t>Fundador –  Emprend. externo</a:t>
              </a:r>
            </a:p>
          </p:txBody>
        </p:sp>
        <p:sp>
          <p:nvSpPr>
            <p:cNvPr id="11" name="10 Flecha abajo"/>
            <p:cNvSpPr/>
            <p:nvPr/>
          </p:nvSpPr>
          <p:spPr>
            <a:xfrm>
              <a:off x="2406" y="1530"/>
              <a:ext cx="528" cy="2025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416" name="9 Rectángulo redondeado"/>
            <p:cNvSpPr>
              <a:spLocks noChangeArrowheads="1"/>
            </p:cNvSpPr>
            <p:nvPr/>
          </p:nvSpPr>
          <p:spPr bwMode="auto">
            <a:xfrm>
              <a:off x="1879" y="1305"/>
              <a:ext cx="1658" cy="27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Garamond" pitchFamily="18" charset="0"/>
                  <a:ea typeface="Aharoni"/>
                  <a:cs typeface="Aharoni"/>
                </a:rPr>
                <a:t>Reconocimiento de la Oportunidad</a:t>
              </a:r>
            </a:p>
          </p:txBody>
        </p:sp>
        <p:sp>
          <p:nvSpPr>
            <p:cNvPr id="17417" name="11 CuadroTexto"/>
            <p:cNvSpPr txBox="1">
              <a:spLocks noChangeArrowheads="1"/>
            </p:cNvSpPr>
            <p:nvPr/>
          </p:nvSpPr>
          <p:spPr bwMode="auto">
            <a:xfrm>
              <a:off x="1351" y="765"/>
              <a:ext cx="9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Garamond" pitchFamily="18" charset="0"/>
                  <a:ea typeface="Aharoni"/>
                  <a:cs typeface="Aharoni"/>
                </a:rPr>
                <a:t>Fundador – Inventor de  Tecnología</a:t>
              </a:r>
            </a:p>
          </p:txBody>
        </p:sp>
        <p:sp>
          <p:nvSpPr>
            <p:cNvPr id="17418" name="13 Rectángulo redondeado"/>
            <p:cNvSpPr>
              <a:spLocks noChangeArrowheads="1"/>
            </p:cNvSpPr>
            <p:nvPr/>
          </p:nvSpPr>
          <p:spPr bwMode="auto">
            <a:xfrm>
              <a:off x="1879" y="1710"/>
              <a:ext cx="1658" cy="27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Garamond" pitchFamily="18" charset="0"/>
                  <a:ea typeface="Aharoni"/>
                  <a:cs typeface="Aharoni"/>
                </a:rPr>
                <a:t>Derechos de Propiedad Intelectual</a:t>
              </a:r>
            </a:p>
          </p:txBody>
        </p:sp>
        <p:sp>
          <p:nvSpPr>
            <p:cNvPr id="17419" name="14 Rectángulo redondeado"/>
            <p:cNvSpPr>
              <a:spLocks noChangeArrowheads="1"/>
            </p:cNvSpPr>
            <p:nvPr/>
          </p:nvSpPr>
          <p:spPr bwMode="auto">
            <a:xfrm>
              <a:off x="1879" y="2115"/>
              <a:ext cx="1658" cy="27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Garamond" pitchFamily="18" charset="0"/>
                  <a:ea typeface="Aharoni"/>
                  <a:cs typeface="Aharoni"/>
                </a:rPr>
                <a:t>Financiación  y Desarrollo equipo</a:t>
              </a:r>
            </a:p>
          </p:txBody>
        </p:sp>
        <p:sp>
          <p:nvSpPr>
            <p:cNvPr id="17420" name="15 Rectángulo redondeado"/>
            <p:cNvSpPr>
              <a:spLocks noChangeArrowheads="1"/>
            </p:cNvSpPr>
            <p:nvPr/>
          </p:nvSpPr>
          <p:spPr bwMode="auto">
            <a:xfrm>
              <a:off x="1879" y="2520"/>
              <a:ext cx="1658" cy="27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Garamond" pitchFamily="18" charset="0"/>
                  <a:ea typeface="Aharoni"/>
                  <a:cs typeface="Aharoni"/>
                </a:rPr>
                <a:t>Desarrollo tecnológico</a:t>
              </a:r>
            </a:p>
          </p:txBody>
        </p:sp>
        <p:sp>
          <p:nvSpPr>
            <p:cNvPr id="17421" name="16 Rectángulo redondeado"/>
            <p:cNvSpPr>
              <a:spLocks noChangeArrowheads="1"/>
            </p:cNvSpPr>
            <p:nvPr/>
          </p:nvSpPr>
          <p:spPr bwMode="auto">
            <a:xfrm>
              <a:off x="1653" y="2882"/>
              <a:ext cx="2110" cy="45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  <a:latin typeface="Garamond" pitchFamily="18" charset="0"/>
                  <a:ea typeface="Aharoni"/>
                  <a:cs typeface="Aharoni"/>
                </a:rPr>
                <a:t>Supervivencia, financiación adicional, licencia IP, spin out aplicaciones  secundarias</a:t>
              </a:r>
            </a:p>
          </p:txBody>
        </p:sp>
        <p:sp>
          <p:nvSpPr>
            <p:cNvPr id="17422" name="17 Rectángulo redondeado"/>
            <p:cNvSpPr>
              <a:spLocks noChangeArrowheads="1"/>
            </p:cNvSpPr>
            <p:nvPr/>
          </p:nvSpPr>
          <p:spPr bwMode="auto">
            <a:xfrm>
              <a:off x="1879" y="3555"/>
              <a:ext cx="1658" cy="27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600" b="1">
                  <a:solidFill>
                    <a:schemeClr val="bg1"/>
                  </a:solidFill>
                  <a:latin typeface="Garamond" pitchFamily="18" charset="0"/>
                  <a:ea typeface="Aharoni"/>
                  <a:cs typeface="Aharoni"/>
                </a:rPr>
                <a:t>Producto en el mercado</a:t>
              </a: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28625" y="285750"/>
            <a:ext cx="7643813" cy="7493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Desarrollo de una compañía biotecnológica</a:t>
            </a:r>
            <a:endParaRPr lang="es-E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46125"/>
            <a:ext cx="8183562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Principal </a:t>
            </a:r>
            <a:r>
              <a:rPr lang="es-ES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barrera para el éxito de un proyecto de </a:t>
            </a:r>
            <a:r>
              <a:rPr lang="es-ES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emprendedor: </a:t>
            </a:r>
            <a:r>
              <a:rPr lang="es-ES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la </a:t>
            </a:r>
            <a:r>
              <a:rPr lang="es-ES" sz="3200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financiación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50" y="1928813"/>
            <a:ext cx="5143500" cy="3214687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 smtClean="0"/>
              <a:t>Primera fase (constitución </a:t>
            </a:r>
            <a:r>
              <a:rPr lang="es-ES" sz="1800" dirty="0"/>
              <a:t>o </a:t>
            </a:r>
            <a:r>
              <a:rPr lang="es-ES" sz="1800" dirty="0" smtClean="0"/>
              <a:t>semilla) necesidades limitadas: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s-ES" sz="1200" dirty="0" smtClean="0"/>
          </a:p>
          <a:p>
            <a:pPr marL="548640" lvl="1" indent="-201168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sz="1400" dirty="0" smtClean="0"/>
              <a:t>financiación </a:t>
            </a:r>
            <a:r>
              <a:rPr lang="es-ES" sz="1400" dirty="0"/>
              <a:t>propia de los fundadores, familiares y amigos (4 </a:t>
            </a:r>
            <a:r>
              <a:rPr lang="es-ES" sz="1400" dirty="0" err="1"/>
              <a:t>Fs</a:t>
            </a:r>
            <a:r>
              <a:rPr lang="es-ES" sz="1400" dirty="0"/>
              <a:t>) </a:t>
            </a:r>
            <a:endParaRPr lang="es-ES" sz="1400" dirty="0" smtClean="0"/>
          </a:p>
          <a:p>
            <a:pPr marL="548640" lvl="1" indent="-201168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sz="1400" dirty="0" smtClean="0"/>
              <a:t>financiación </a:t>
            </a:r>
            <a:r>
              <a:rPr lang="es-ES" sz="1400" dirty="0"/>
              <a:t>semilla </a:t>
            </a:r>
            <a:r>
              <a:rPr lang="es-ES" sz="1400" dirty="0" smtClean="0"/>
              <a:t>(</a:t>
            </a:r>
            <a:r>
              <a:rPr lang="es-ES" sz="1400" dirty="0" err="1" smtClean="0"/>
              <a:t>business</a:t>
            </a:r>
            <a:r>
              <a:rPr lang="es-ES" sz="1400" dirty="0" smtClean="0"/>
              <a:t> </a:t>
            </a:r>
            <a:r>
              <a:rPr lang="es-ES" sz="1400" dirty="0" err="1" smtClean="0"/>
              <a:t>angels</a:t>
            </a:r>
            <a:r>
              <a:rPr lang="es-ES" sz="1400" dirty="0" smtClean="0"/>
              <a:t>)</a:t>
            </a:r>
          </a:p>
          <a:p>
            <a:pPr marL="548640" lvl="1" indent="-201168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sz="1400" dirty="0" smtClean="0"/>
              <a:t>capital </a:t>
            </a:r>
            <a:r>
              <a:rPr lang="es-ES" sz="1400" dirty="0"/>
              <a:t>riesgo (VC</a:t>
            </a:r>
            <a:r>
              <a:rPr lang="es-ES" sz="1400" dirty="0" smtClean="0"/>
              <a:t>)</a:t>
            </a:r>
          </a:p>
          <a:p>
            <a:pPr marL="548640" lvl="1" indent="-201168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s-ES" sz="12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 smtClean="0"/>
              <a:t>Primera </a:t>
            </a:r>
            <a:r>
              <a:rPr lang="es-ES" sz="1800" dirty="0"/>
              <a:t>inversión externa </a:t>
            </a:r>
            <a:r>
              <a:rPr lang="es-ES" sz="1800" dirty="0" smtClean="0"/>
              <a:t>= inversión </a:t>
            </a:r>
            <a:r>
              <a:rPr lang="es-ES" sz="1800" dirty="0"/>
              <a:t>de capital </a:t>
            </a:r>
            <a:r>
              <a:rPr lang="es-ES" sz="1800" dirty="0" smtClean="0"/>
              <a:t>inteligente         requiere </a:t>
            </a:r>
            <a:r>
              <a:rPr lang="es-ES" sz="1800" dirty="0"/>
              <a:t>un cierto grado de experiencia y especialización para </a:t>
            </a:r>
            <a:r>
              <a:rPr lang="es-ES" sz="1800" dirty="0" smtClean="0"/>
              <a:t>valorar tecnología </a:t>
            </a:r>
            <a:r>
              <a:rPr lang="es-ES" sz="1800" dirty="0"/>
              <a:t>y </a:t>
            </a:r>
            <a:r>
              <a:rPr lang="es-ES" sz="1800" dirty="0" smtClean="0"/>
              <a:t>potencial </a:t>
            </a:r>
            <a:r>
              <a:rPr lang="es-ES" sz="1800" dirty="0"/>
              <a:t>en fases muy incipientes</a:t>
            </a:r>
            <a:r>
              <a:rPr lang="es-ES" sz="1800" dirty="0" smtClean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1100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800" dirty="0" smtClean="0"/>
              <a:t>	</a:t>
            </a:r>
            <a:endParaRPr lang="es-ES" sz="1800" dirty="0"/>
          </a:p>
        </p:txBody>
      </p:sp>
      <p:pic>
        <p:nvPicPr>
          <p:cNvPr id="12294" name="Picture 6" descr="depositos-y-retiros-de-din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500188"/>
            <a:ext cx="2592388" cy="329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Flecha derecha"/>
          <p:cNvSpPr/>
          <p:nvPr/>
        </p:nvSpPr>
        <p:spPr>
          <a:xfrm>
            <a:off x="2857500" y="3771900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461" name="7 Rectángulo"/>
          <p:cNvSpPr>
            <a:spLocks noChangeArrowheads="1"/>
          </p:cNvSpPr>
          <p:nvPr/>
        </p:nvSpPr>
        <p:spPr bwMode="auto">
          <a:xfrm>
            <a:off x="500063" y="4979988"/>
            <a:ext cx="80724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700">
                <a:latin typeface="Calibri" pitchFamily="34" charset="0"/>
              </a:rPr>
              <a:t>En Europa existen mecanismos promovidos por los distintos gobiernos regionales y central para facilitar y promover la creación de estos nuevos proyectos empresariales, incluyendo acceso a líneas de financiación blandas (subvenciones y prestamos)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abajo"/>
          <p:cNvSpPr/>
          <p:nvPr/>
        </p:nvSpPr>
        <p:spPr>
          <a:xfrm>
            <a:off x="1500188" y="2039938"/>
            <a:ext cx="214312" cy="4032250"/>
          </a:xfrm>
          <a:prstGeom prst="down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aphicFrame>
        <p:nvGraphicFramePr>
          <p:cNvPr id="4" name="3 Diagrama"/>
          <p:cNvGraphicFramePr/>
          <p:nvPr/>
        </p:nvGraphicFramePr>
        <p:xfrm>
          <a:off x="976295" y="2046295"/>
          <a:ext cx="6096000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4 CuadroTexto"/>
          <p:cNvSpPr txBox="1">
            <a:spLocks noChangeArrowheads="1"/>
          </p:cNvSpPr>
          <p:nvPr/>
        </p:nvSpPr>
        <p:spPr bwMode="auto">
          <a:xfrm>
            <a:off x="1428750" y="16303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Arial Black" pitchFamily="34" charset="0"/>
              </a:rPr>
              <a:t>+ </a:t>
            </a:r>
            <a:r>
              <a:rPr lang="es-ES" sz="1200">
                <a:cs typeface="Arial" charset="0"/>
              </a:rPr>
              <a:t>RIESGO</a:t>
            </a:r>
            <a:endParaRPr lang="es-ES" b="1">
              <a:latin typeface="Arial Black" pitchFamily="34" charset="0"/>
            </a:endParaRPr>
          </a:p>
        </p:txBody>
      </p:sp>
      <p:sp>
        <p:nvSpPr>
          <p:cNvPr id="20484" name="5 CuadroTexto"/>
          <p:cNvSpPr txBox="1">
            <a:spLocks noChangeArrowheads="1"/>
          </p:cNvSpPr>
          <p:nvPr/>
        </p:nvSpPr>
        <p:spPr bwMode="auto">
          <a:xfrm>
            <a:off x="1403350" y="6134100"/>
            <a:ext cx="357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Arial Black" pitchFamily="34" charset="0"/>
              </a:rPr>
              <a:t> -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443663" y="2324100"/>
            <a:ext cx="2305050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dirty="0"/>
              <a:t>Riesgo Tecnológico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443663" y="4549775"/>
            <a:ext cx="2305050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dirty="0"/>
              <a:t>Riesgo Regulatorio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443663" y="3109913"/>
            <a:ext cx="2305050" cy="338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dirty="0"/>
              <a:t>Riesgo de Patentes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443663" y="5205413"/>
            <a:ext cx="2305050" cy="338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dirty="0"/>
              <a:t>Riesgo de Mercado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443663" y="3830638"/>
            <a:ext cx="2305050" cy="338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dirty="0"/>
              <a:t>Riesgo de Liquidez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28625" y="285750"/>
            <a:ext cx="7643813" cy="7493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Etapas de financiación de una compañía biotecnológica</a:t>
            </a:r>
            <a:endParaRPr lang="es-E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700" y="1357313"/>
            <a:ext cx="4035425" cy="4768850"/>
          </a:xfrm>
        </p:spPr>
        <p:txBody>
          <a:bodyPr/>
          <a:lstStyle/>
          <a:p>
            <a:r>
              <a:rPr lang="es-ES" sz="1700" smtClean="0"/>
              <a:t>En el caso de proyectos en el campo de la biomedicina, las necesidades de financiación a partir de una primera prueba de concepto pueden ser importantes, (MM€ ) con plazos de maduración y desarrollo muy largos (+5 años) y con un perfil de </a:t>
            </a:r>
            <a:r>
              <a:rPr lang="es-ES" sz="1700" b="1" smtClean="0"/>
              <a:t>riesgo elevado</a:t>
            </a:r>
            <a:r>
              <a:rPr lang="es-ES" sz="1700" smtClean="0"/>
              <a:t>.</a:t>
            </a:r>
          </a:p>
          <a:p>
            <a:endParaRPr lang="es-ES" sz="1700" smtClean="0"/>
          </a:p>
          <a:p>
            <a:r>
              <a:rPr lang="es-ES" sz="1700" smtClean="0"/>
              <a:t>Aunque en estas fases sigue habiendo dinero público, se exigen </a:t>
            </a:r>
            <a:r>
              <a:rPr lang="es-ES" sz="1700" b="1" smtClean="0"/>
              <a:t>incrementos de capital,</a:t>
            </a:r>
            <a:r>
              <a:rPr lang="es-ES" sz="1700" smtClean="0"/>
              <a:t> es decir financiación privada para liberarlo. </a:t>
            </a:r>
          </a:p>
          <a:p>
            <a:pPr>
              <a:lnSpc>
                <a:spcPct val="80000"/>
              </a:lnSpc>
            </a:pPr>
            <a:endParaRPr lang="es-ES" sz="1800" smtClean="0"/>
          </a:p>
        </p:txBody>
      </p:sp>
      <p:pic>
        <p:nvPicPr>
          <p:cNvPr id="13317" name="Picture 5" descr="desie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25"/>
            <a:ext cx="3851275" cy="255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808038" y="5157788"/>
            <a:ext cx="786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500" y="428625"/>
            <a:ext cx="7643813" cy="7493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La </a:t>
            </a:r>
            <a:r>
              <a:rPr lang="es-E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travesía</a:t>
            </a:r>
            <a:r>
              <a:rPr lang="es-E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del desierto</a:t>
            </a:r>
            <a:endParaRPr lang="es-E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28625" y="1857375"/>
            <a:ext cx="3932238" cy="4389438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s-ES" sz="1700" dirty="0"/>
              <a:t>Dificultad para entender la tecnología</a:t>
            </a:r>
          </a:p>
          <a:p>
            <a:pPr marL="265176" indent="-265176" fontAlgn="auto"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s-ES" sz="1700" dirty="0"/>
              <a:t>Perfil de riesgo del proyecto</a:t>
            </a:r>
          </a:p>
          <a:p>
            <a:pPr marL="265176" indent="-265176" fontAlgn="auto"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s-ES" sz="1700" dirty="0"/>
              <a:t>Tiempo de maduración de los proyectos</a:t>
            </a:r>
          </a:p>
          <a:p>
            <a:pPr marL="265176" indent="-265176" fontAlgn="auto"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s-ES" sz="1700" dirty="0"/>
              <a:t>Calidad y experiencia de los equipos gestores</a:t>
            </a:r>
          </a:p>
          <a:p>
            <a:pPr marL="265176" indent="-265176" fontAlgn="auto"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s-ES" sz="1700" dirty="0"/>
              <a:t>Capacidad de apalancamiento limitada</a:t>
            </a:r>
          </a:p>
          <a:p>
            <a:pPr marL="265176" indent="-265176" fontAlgn="auto"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s-ES" sz="1700" dirty="0"/>
              <a:t>Dificultades de valoración financiera</a:t>
            </a:r>
          </a:p>
          <a:p>
            <a:pPr marL="265176" indent="-265176" fontAlgn="auto"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s-ES" sz="1700" dirty="0"/>
              <a:t>Dificultad para reconocer la oportunidad y/o visualizar el modelo de negocio futuro</a:t>
            </a:r>
          </a:p>
        </p:txBody>
      </p:sp>
      <p:pic>
        <p:nvPicPr>
          <p:cNvPr id="16392" name="Picture 8" descr="banco europ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957388"/>
            <a:ext cx="3743325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500" y="428625"/>
            <a:ext cx="7643813" cy="7493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Capital privado: dificultades de inversión en fases tempranas</a:t>
            </a:r>
            <a:endParaRPr lang="es-E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8183562" cy="4071937"/>
          </a:xfrm>
        </p:spPr>
        <p:txBody>
          <a:bodyPr>
            <a:normAutofit fontScale="925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 emprendedor</a:t>
            </a:r>
            <a:r>
              <a:rPr lang="es-ES" sz="1700" dirty="0" smtClean="0"/>
              <a:t>: 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s-ES" sz="1000" dirty="0" smtClean="0"/>
          </a:p>
          <a:p>
            <a:pPr marL="740664" lvl="1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smtClean="0"/>
              <a:t>valoración </a:t>
            </a:r>
            <a:r>
              <a:rPr lang="es-ES" sz="1600" dirty="0"/>
              <a:t>de su proyecto muy por debajo de sus </a:t>
            </a:r>
            <a:r>
              <a:rPr lang="es-ES" sz="1600" dirty="0" smtClean="0"/>
              <a:t>expectativas. Se </a:t>
            </a:r>
            <a:r>
              <a:rPr lang="es-ES" sz="1600" dirty="0"/>
              <a:t>ve obligado a diluirse para captar financiación privada a un precio muy alto. </a:t>
            </a:r>
            <a:endParaRPr lang="es-ES" sz="1600" dirty="0" smtClean="0"/>
          </a:p>
          <a:p>
            <a:pPr marL="740664" lvl="1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smtClean="0"/>
              <a:t>en el peor de los casos se encuentra sin capital privado, lo que le cierra también el acceso a financiación blanda o apalancamiento con dinero publico, y por tanto con alto riesgo para la continuidad del proyecto.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s-ES" sz="2000" dirty="0" smtClean="0"/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ES" sz="1700" dirty="0" smtClean="0"/>
              <a:t>Los </a:t>
            </a:r>
            <a:r>
              <a:rPr lang="es-ES" sz="1700" dirty="0"/>
              <a:t>proyectos que encuentran los recursos mínimos para subsistir se enfrentan a la </a:t>
            </a:r>
            <a:r>
              <a:rPr lang="es-E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travesía del desierto</a:t>
            </a:r>
            <a:r>
              <a:rPr lang="es-ES" sz="1700" dirty="0"/>
              <a:t>: </a:t>
            </a:r>
            <a:endParaRPr lang="es-ES" sz="1700" dirty="0" smtClean="0"/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s-ES" sz="1100" dirty="0"/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s-ES" sz="1600" dirty="0"/>
              <a:t>Prioridad en la </a:t>
            </a:r>
            <a:r>
              <a:rPr lang="es-ES" sz="1600" dirty="0" smtClean="0"/>
              <a:t>supervivencia</a:t>
            </a:r>
            <a:endParaRPr lang="es-ES" sz="1600" dirty="0"/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s-ES" sz="1600" dirty="0"/>
              <a:t>Se financia lo estrictamente </a:t>
            </a:r>
            <a:r>
              <a:rPr lang="es-ES" sz="1600" dirty="0" smtClean="0"/>
              <a:t>necesario (y </a:t>
            </a:r>
            <a:r>
              <a:rPr lang="es-ES" sz="1600" dirty="0"/>
              <a:t>a veces </a:t>
            </a:r>
            <a:r>
              <a:rPr lang="es-ES" sz="1600" dirty="0" smtClean="0"/>
              <a:t>menos) para </a:t>
            </a:r>
            <a:r>
              <a:rPr lang="es-ES" sz="1600" dirty="0"/>
              <a:t>conseguir una primera prueba de concepto clínica </a:t>
            </a:r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s-ES" sz="1600" dirty="0"/>
              <a:t>Nivel de incertidumbre alto </a:t>
            </a:r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s-ES" sz="1600" dirty="0"/>
              <a:t>Equipos sobrecargados de trabajo y mal </a:t>
            </a:r>
            <a:r>
              <a:rPr lang="es-ES" sz="1600" dirty="0" smtClean="0"/>
              <a:t>retribuidos</a:t>
            </a:r>
            <a:endParaRPr lang="es-ES" sz="1600" dirty="0"/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s-ES" sz="1600" dirty="0"/>
              <a:t>A veces se abandonan líneas de trabajo </a:t>
            </a:r>
            <a:r>
              <a:rPr lang="es-ES" sz="1600" dirty="0" smtClean="0"/>
              <a:t>interesantes</a:t>
            </a:r>
            <a:endParaRPr lang="es-ES" sz="1600" dirty="0"/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s-ES" sz="1600" dirty="0"/>
              <a:t>Se venden activos o propiedad intelectual restando valor al </a:t>
            </a:r>
            <a:r>
              <a:rPr lang="es-ES" sz="1600" dirty="0" smtClean="0"/>
              <a:t>proyecto</a:t>
            </a:r>
            <a:endParaRPr lang="es-ES" sz="1600" dirty="0"/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s-ES" sz="1600" dirty="0"/>
              <a:t>Se juega todo a una carta.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500" y="428625"/>
            <a:ext cx="7643813" cy="7493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Fase de máximo riesgo de destrucción de valor futuro</a:t>
            </a:r>
            <a:endParaRPr lang="es-E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</TotalTime>
  <Words>1087</Words>
  <Application>Microsoft Office PowerPoint</Application>
  <PresentationFormat>On-screen Show (4:3)</PresentationFormat>
  <Paragraphs>133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32" baseType="lpstr">
      <vt:lpstr>Arial</vt:lpstr>
      <vt:lpstr>Verdana</vt:lpstr>
      <vt:lpstr>Wingdings 2</vt:lpstr>
      <vt:lpstr>Calibri</vt:lpstr>
      <vt:lpstr>Garamond</vt:lpstr>
      <vt:lpstr>Aharoni</vt:lpstr>
      <vt:lpstr>Courier New</vt:lpstr>
      <vt:lpstr>Arial Black</vt:lpstr>
      <vt:lpstr>Wingdings</vt:lpstr>
      <vt:lpstr>Perpetua</vt:lpstr>
      <vt:lpstr>Arial Narrow</vt:lpstr>
      <vt:lpstr>Aspecto</vt:lpstr>
      <vt:lpstr>Aspecto</vt:lpstr>
      <vt:lpstr>Aspecto</vt:lpstr>
      <vt:lpstr>Aspecto</vt:lpstr>
      <vt:lpstr>Aspecto</vt:lpstr>
      <vt:lpstr>Financiación de Emprendedores:  La travesía del desierto entre semilla y expansión</vt:lpstr>
      <vt:lpstr>¿Qué es un emprendedor?</vt:lpstr>
      <vt:lpstr>¿Qué es un emprendedor?</vt:lpstr>
      <vt:lpstr>Diapositiva 4</vt:lpstr>
      <vt:lpstr>Principal barrera para el éxito de un proyecto de emprendedor: la financiación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Financiación de Emprendedores: La travesía del desierto entre semilla y expansión</dc:title>
  <dc:creator>Ana Roda</dc:creator>
  <cp:lastModifiedBy> </cp:lastModifiedBy>
  <cp:revision>28</cp:revision>
  <dcterms:created xsi:type="dcterms:W3CDTF">2009-06-29T11:37:57Z</dcterms:created>
  <dcterms:modified xsi:type="dcterms:W3CDTF">2009-06-30T10:10:30Z</dcterms:modified>
</cp:coreProperties>
</file>