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48" r:id="rId2"/>
    <p:sldId id="441" r:id="rId3"/>
    <p:sldId id="397" r:id="rId4"/>
    <p:sldId id="398" r:id="rId5"/>
    <p:sldId id="399" r:id="rId6"/>
    <p:sldId id="400" r:id="rId7"/>
    <p:sldId id="401" r:id="rId8"/>
    <p:sldId id="402" r:id="rId9"/>
    <p:sldId id="407" r:id="rId10"/>
    <p:sldId id="430" r:id="rId11"/>
    <p:sldId id="443" r:id="rId12"/>
    <p:sldId id="433" r:id="rId13"/>
    <p:sldId id="434" r:id="rId14"/>
    <p:sldId id="435" r:id="rId15"/>
    <p:sldId id="436" r:id="rId16"/>
    <p:sldId id="437" r:id="rId17"/>
    <p:sldId id="438" r:id="rId18"/>
    <p:sldId id="439" r:id="rId19"/>
    <p:sldId id="440" r:id="rId20"/>
    <p:sldId id="409" r:id="rId21"/>
    <p:sldId id="415" r:id="rId22"/>
    <p:sldId id="416" r:id="rId23"/>
    <p:sldId id="417" r:id="rId24"/>
    <p:sldId id="418" r:id="rId25"/>
    <p:sldId id="442" r:id="rId26"/>
    <p:sldId id="362" r:id="rId27"/>
    <p:sldId id="363" r:id="rId28"/>
    <p:sldId id="364" r:id="rId29"/>
    <p:sldId id="365" r:id="rId30"/>
    <p:sldId id="366" r:id="rId31"/>
    <p:sldId id="367" r:id="rId32"/>
    <p:sldId id="370" r:id="rId33"/>
    <p:sldId id="371" r:id="rId34"/>
    <p:sldId id="372" r:id="rId35"/>
    <p:sldId id="373" r:id="rId36"/>
    <p:sldId id="374" r:id="rId37"/>
    <p:sldId id="376" r:id="rId38"/>
    <p:sldId id="378" r:id="rId39"/>
    <p:sldId id="381" r:id="rId40"/>
    <p:sldId id="388" r:id="rId41"/>
    <p:sldId id="389" r:id="rId42"/>
    <p:sldId id="395" r:id="rId43"/>
    <p:sldId id="429" r:id="rId44"/>
    <p:sldId id="425" r:id="rId45"/>
    <p:sldId id="426" r:id="rId46"/>
    <p:sldId id="427" r:id="rId47"/>
    <p:sldId id="428" r:id="rId4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FF66"/>
    <a:srgbClr val="FFFF00"/>
    <a:srgbClr val="84B8E8"/>
    <a:srgbClr val="DDDDDD"/>
    <a:srgbClr val="536788"/>
    <a:srgbClr val="FF505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12" autoAdjust="0"/>
  </p:normalViewPr>
  <p:slideViewPr>
    <p:cSldViewPr>
      <p:cViewPr varScale="1">
        <p:scale>
          <a:sx n="63" d="100"/>
          <a:sy n="63" d="100"/>
        </p:scale>
        <p:origin x="-7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F695A-8A46-4C69-AB8F-8916A4673985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2409C18-5CAA-4307-9866-9698AFF84A71}">
      <dgm:prSet phldrT="[Texto]" custT="1"/>
      <dgm:spPr>
        <a:solidFill>
          <a:srgbClr val="014983"/>
        </a:solidFill>
      </dgm:spPr>
      <dgm:t>
        <a:bodyPr/>
        <a:lstStyle/>
        <a:p>
          <a:r>
            <a:rPr lang="es-ES_tradnl" sz="1600" b="1" dirty="0" smtClean="0">
              <a:solidFill>
                <a:schemeClr val="bg1"/>
              </a:solidFill>
              <a:latin typeface="Calibri" pitchFamily="34" charset="0"/>
            </a:rPr>
            <a:t>Emprendedor</a:t>
          </a:r>
          <a:endParaRPr lang="es-ES" sz="160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36E4F255-3C6A-4B3D-803D-8DD65DAC77D2}" type="parTrans" cxnId="{C39BC18B-01F9-43ED-B188-DA44BF95CAB6}">
      <dgm:prSet/>
      <dgm:spPr/>
      <dgm:t>
        <a:bodyPr/>
        <a:lstStyle/>
        <a:p>
          <a:endParaRPr lang="es-ES"/>
        </a:p>
      </dgm:t>
    </dgm:pt>
    <dgm:pt modelId="{E76C29D4-171A-4784-856B-3C693A880F14}" type="sibTrans" cxnId="{C39BC18B-01F9-43ED-B188-DA44BF95CAB6}">
      <dgm:prSet/>
      <dgm:spPr/>
      <dgm:t>
        <a:bodyPr/>
        <a:lstStyle/>
        <a:p>
          <a:endParaRPr lang="es-ES"/>
        </a:p>
      </dgm:t>
    </dgm:pt>
    <dgm:pt modelId="{BF642468-4831-459A-BE36-E74FB91EEA13}">
      <dgm:prSet phldrT="[Texto]" custT="1"/>
      <dgm:spPr>
        <a:solidFill>
          <a:srgbClr val="88A1C3"/>
        </a:solidFill>
      </dgm:spPr>
      <dgm:t>
        <a:bodyPr/>
        <a:lstStyle/>
        <a:p>
          <a:r>
            <a:rPr lang="es-ES_tradnl" sz="1800" dirty="0" smtClean="0">
              <a:solidFill>
                <a:schemeClr val="tx1"/>
              </a:solidFill>
              <a:latin typeface="Calibri" pitchFamily="34" charset="0"/>
            </a:rPr>
            <a:t>Idea</a:t>
          </a:r>
          <a:endParaRPr lang="es-ES" sz="1800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B9FEF446-2E53-4C1B-A9DD-733AA3AFB295}" type="parTrans" cxnId="{7AAC0D42-864C-4889-9826-B2962147AE32}">
      <dgm:prSet/>
      <dgm:spPr/>
      <dgm:t>
        <a:bodyPr/>
        <a:lstStyle/>
        <a:p>
          <a:endParaRPr lang="es-ES"/>
        </a:p>
      </dgm:t>
    </dgm:pt>
    <dgm:pt modelId="{17497744-B087-4BA3-9E2E-52945BCE639F}" type="sibTrans" cxnId="{7AAC0D42-864C-4889-9826-B2962147AE32}">
      <dgm:prSet/>
      <dgm:spPr/>
      <dgm:t>
        <a:bodyPr/>
        <a:lstStyle/>
        <a:p>
          <a:endParaRPr lang="es-ES"/>
        </a:p>
      </dgm:t>
    </dgm:pt>
    <dgm:pt modelId="{75875F11-66B5-42AC-AEAD-BA2BFEE24710}">
      <dgm:prSet phldrT="[Texto]" custT="1"/>
      <dgm:spPr>
        <a:solidFill>
          <a:srgbClr val="88A1C3"/>
        </a:solidFill>
      </dgm:spPr>
      <dgm:t>
        <a:bodyPr/>
        <a:lstStyle/>
        <a:p>
          <a:r>
            <a:rPr lang="es-ES_tradnl" sz="1800" dirty="0" smtClean="0">
              <a:solidFill>
                <a:schemeClr val="tx1"/>
              </a:solidFill>
              <a:latin typeface="Calibri" pitchFamily="34" charset="0"/>
            </a:rPr>
            <a:t>Análisis</a:t>
          </a:r>
          <a:endParaRPr lang="es-ES" sz="1800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D653635E-4C6E-4FEB-9F30-AC9CD5D0A65A}" type="parTrans" cxnId="{0612A35A-FAA8-4ECF-88AD-49C2DE035CCC}">
      <dgm:prSet/>
      <dgm:spPr/>
      <dgm:t>
        <a:bodyPr/>
        <a:lstStyle/>
        <a:p>
          <a:endParaRPr lang="es-ES"/>
        </a:p>
      </dgm:t>
    </dgm:pt>
    <dgm:pt modelId="{FCAB584B-4BC6-49A7-9CDD-0682A490B468}" type="sibTrans" cxnId="{0612A35A-FAA8-4ECF-88AD-49C2DE035CCC}">
      <dgm:prSet/>
      <dgm:spPr/>
      <dgm:t>
        <a:bodyPr/>
        <a:lstStyle/>
        <a:p>
          <a:endParaRPr lang="es-ES"/>
        </a:p>
      </dgm:t>
    </dgm:pt>
    <dgm:pt modelId="{ACEEC3CD-F2BA-4F82-B1C7-4946BB37F93D}">
      <dgm:prSet phldrT="[Texto]" custT="1"/>
      <dgm:spPr>
        <a:solidFill>
          <a:srgbClr val="88A1C3"/>
        </a:solidFill>
      </dgm:spPr>
      <dgm:t>
        <a:bodyPr/>
        <a:lstStyle/>
        <a:p>
          <a:r>
            <a:rPr lang="es-ES_tradnl" sz="1800" b="0" dirty="0" smtClean="0">
              <a:solidFill>
                <a:schemeClr val="tx1"/>
              </a:solidFill>
              <a:latin typeface="Calibri" pitchFamily="34" charset="0"/>
            </a:rPr>
            <a:t>Recursos</a:t>
          </a:r>
          <a:endParaRPr lang="es-ES" sz="1800" b="0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6C80BB42-0D13-4884-94E9-3F185684F8D3}" type="parTrans" cxnId="{58D05CFD-F51D-4E2F-BB56-AC57981B22C9}">
      <dgm:prSet/>
      <dgm:spPr/>
      <dgm:t>
        <a:bodyPr/>
        <a:lstStyle/>
        <a:p>
          <a:endParaRPr lang="es-ES"/>
        </a:p>
      </dgm:t>
    </dgm:pt>
    <dgm:pt modelId="{AB975217-98F5-48DA-BE73-E6D995EB7A04}" type="sibTrans" cxnId="{58D05CFD-F51D-4E2F-BB56-AC57981B22C9}">
      <dgm:prSet/>
      <dgm:spPr/>
      <dgm:t>
        <a:bodyPr/>
        <a:lstStyle/>
        <a:p>
          <a:endParaRPr lang="es-ES"/>
        </a:p>
      </dgm:t>
    </dgm:pt>
    <dgm:pt modelId="{D403FD00-E833-4B2A-8564-AD29650A0E89}">
      <dgm:prSet phldrT="[Texto]" custT="1"/>
      <dgm:spPr>
        <a:solidFill>
          <a:srgbClr val="88A1C3"/>
        </a:solidFill>
      </dgm:spPr>
      <dgm:t>
        <a:bodyPr/>
        <a:lstStyle/>
        <a:p>
          <a:r>
            <a:rPr lang="es-ES_tradnl" sz="1800" dirty="0" smtClean="0">
              <a:solidFill>
                <a:schemeClr val="tx1"/>
              </a:solidFill>
              <a:latin typeface="Calibri" pitchFamily="34" charset="0"/>
            </a:rPr>
            <a:t>Gestión</a:t>
          </a:r>
          <a:endParaRPr lang="es-ES" sz="1800" dirty="0" smtClean="0">
            <a:solidFill>
              <a:schemeClr val="tx1"/>
            </a:solidFill>
            <a:latin typeface="Calibri" pitchFamily="34" charset="0"/>
          </a:endParaRPr>
        </a:p>
      </dgm:t>
    </dgm:pt>
    <dgm:pt modelId="{62DC358E-1942-4BBC-B985-2C5DD648C5CE}" type="parTrans" cxnId="{3AED0CC8-2640-429A-8149-7A8A74294D3A}">
      <dgm:prSet/>
      <dgm:spPr/>
      <dgm:t>
        <a:bodyPr/>
        <a:lstStyle/>
        <a:p>
          <a:endParaRPr lang="es-ES"/>
        </a:p>
      </dgm:t>
    </dgm:pt>
    <dgm:pt modelId="{DD9D8A27-8F20-4D19-AA24-0DDCC64965A0}" type="sibTrans" cxnId="{3AED0CC8-2640-429A-8149-7A8A74294D3A}">
      <dgm:prSet/>
      <dgm:spPr>
        <a:gradFill rotWithShape="0">
          <a:gsLst>
            <a:gs pos="0">
              <a:schemeClr val="bg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endParaRPr lang="es-ES"/>
        </a:p>
      </dgm:t>
    </dgm:pt>
    <dgm:pt modelId="{EC83621F-FD1D-4916-A799-ADABB987940D}" type="pres">
      <dgm:prSet presAssocID="{BA1F695A-8A46-4C69-AB8F-8916A46739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5DAFA35-2D84-4914-88E8-B0A79B75F1F1}" type="pres">
      <dgm:prSet presAssocID="{32409C18-5CAA-4307-9866-9698AFF84A71}" presName="centerShape" presStyleLbl="node0" presStyleIdx="0" presStyleCnt="1"/>
      <dgm:spPr/>
      <dgm:t>
        <a:bodyPr/>
        <a:lstStyle/>
        <a:p>
          <a:endParaRPr lang="es-ES"/>
        </a:p>
      </dgm:t>
    </dgm:pt>
    <dgm:pt modelId="{BC527315-FED5-4329-AEA4-27C7A5FE5EC7}" type="pres">
      <dgm:prSet presAssocID="{BF642468-4831-459A-BE36-E74FB91EEA1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2F5D2A-E3CF-4552-806E-7F031C1FE9B2}" type="pres">
      <dgm:prSet presAssocID="{BF642468-4831-459A-BE36-E74FB91EEA13}" presName="dummy" presStyleCnt="0"/>
      <dgm:spPr/>
    </dgm:pt>
    <dgm:pt modelId="{E9EE6A30-8DF1-4984-8D13-6C6974AD6136}" type="pres">
      <dgm:prSet presAssocID="{17497744-B087-4BA3-9E2E-52945BCE639F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0AA6FED-F413-4978-9B06-CCB3A5793C40}" type="pres">
      <dgm:prSet presAssocID="{75875F11-66B5-42AC-AEAD-BA2BFEE2471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DA7C3D-C8B1-450C-9D6C-03F48E6B744F}" type="pres">
      <dgm:prSet presAssocID="{75875F11-66B5-42AC-AEAD-BA2BFEE24710}" presName="dummy" presStyleCnt="0"/>
      <dgm:spPr/>
    </dgm:pt>
    <dgm:pt modelId="{3E52EA2A-7F3F-4A67-9742-45D811FD3C82}" type="pres">
      <dgm:prSet presAssocID="{FCAB584B-4BC6-49A7-9CDD-0682A490B46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FA10636-4764-49BF-8FAA-47120FCF31A6}" type="pres">
      <dgm:prSet presAssocID="{ACEEC3CD-F2BA-4F82-B1C7-4946BB37F9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257F6-25A8-46F5-977C-509BF0193E0A}" type="pres">
      <dgm:prSet presAssocID="{ACEEC3CD-F2BA-4F82-B1C7-4946BB37F93D}" presName="dummy" presStyleCnt="0"/>
      <dgm:spPr/>
    </dgm:pt>
    <dgm:pt modelId="{3FA1795A-654E-4AA9-A6AA-CCDA33C5067D}" type="pres">
      <dgm:prSet presAssocID="{AB975217-98F5-48DA-BE73-E6D995EB7A04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8996129-904C-49EC-99E0-F9C66D4A6B13}" type="pres">
      <dgm:prSet presAssocID="{D403FD00-E833-4B2A-8564-AD29650A0E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13407-2B0B-4235-9A1B-C0D6AD4C0C62}" type="pres">
      <dgm:prSet presAssocID="{D403FD00-E833-4B2A-8564-AD29650A0E89}" presName="dummy" presStyleCnt="0"/>
      <dgm:spPr/>
    </dgm:pt>
    <dgm:pt modelId="{9199F0F1-3EA4-47E9-A5D4-583B4083CC0F}" type="pres">
      <dgm:prSet presAssocID="{DD9D8A27-8F20-4D19-AA24-0DDCC64965A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C30A3E4-620A-4391-9EEB-0249EB8AEE95}" type="presOf" srcId="{BA1F695A-8A46-4C69-AB8F-8916A4673985}" destId="{EC83621F-FD1D-4916-A799-ADABB987940D}" srcOrd="0" destOrd="0" presId="urn:microsoft.com/office/officeart/2005/8/layout/radial6"/>
    <dgm:cxn modelId="{D740EE2B-E2B5-4337-8AEF-4186F0CDF395}" type="presOf" srcId="{FCAB584B-4BC6-49A7-9CDD-0682A490B468}" destId="{3E52EA2A-7F3F-4A67-9742-45D811FD3C82}" srcOrd="0" destOrd="0" presId="urn:microsoft.com/office/officeart/2005/8/layout/radial6"/>
    <dgm:cxn modelId="{17F74FB9-3AEF-4072-A873-F231601AD43C}" type="presOf" srcId="{17497744-B087-4BA3-9E2E-52945BCE639F}" destId="{E9EE6A30-8DF1-4984-8D13-6C6974AD6136}" srcOrd="0" destOrd="0" presId="urn:microsoft.com/office/officeart/2005/8/layout/radial6"/>
    <dgm:cxn modelId="{E8CE5FA6-C33D-4FE6-AF79-401FEAB8D603}" type="presOf" srcId="{BF642468-4831-459A-BE36-E74FB91EEA13}" destId="{BC527315-FED5-4329-AEA4-27C7A5FE5EC7}" srcOrd="0" destOrd="0" presId="urn:microsoft.com/office/officeart/2005/8/layout/radial6"/>
    <dgm:cxn modelId="{0612A35A-FAA8-4ECF-88AD-49C2DE035CCC}" srcId="{32409C18-5CAA-4307-9866-9698AFF84A71}" destId="{75875F11-66B5-42AC-AEAD-BA2BFEE24710}" srcOrd="1" destOrd="0" parTransId="{D653635E-4C6E-4FEB-9F30-AC9CD5D0A65A}" sibTransId="{FCAB584B-4BC6-49A7-9CDD-0682A490B468}"/>
    <dgm:cxn modelId="{58D05CFD-F51D-4E2F-BB56-AC57981B22C9}" srcId="{32409C18-5CAA-4307-9866-9698AFF84A71}" destId="{ACEEC3CD-F2BA-4F82-B1C7-4946BB37F93D}" srcOrd="2" destOrd="0" parTransId="{6C80BB42-0D13-4884-94E9-3F185684F8D3}" sibTransId="{AB975217-98F5-48DA-BE73-E6D995EB7A04}"/>
    <dgm:cxn modelId="{16963550-8CF1-4351-85DE-0D85394F00B8}" type="presOf" srcId="{DD9D8A27-8F20-4D19-AA24-0DDCC64965A0}" destId="{9199F0F1-3EA4-47E9-A5D4-583B4083CC0F}" srcOrd="0" destOrd="0" presId="urn:microsoft.com/office/officeart/2005/8/layout/radial6"/>
    <dgm:cxn modelId="{BC178259-009C-471E-99AC-BAA2D0FEEB59}" type="presOf" srcId="{D403FD00-E833-4B2A-8564-AD29650A0E89}" destId="{F8996129-904C-49EC-99E0-F9C66D4A6B13}" srcOrd="0" destOrd="0" presId="urn:microsoft.com/office/officeart/2005/8/layout/radial6"/>
    <dgm:cxn modelId="{95D9B361-5ACB-4DBA-9593-65762B84BE35}" type="presOf" srcId="{ACEEC3CD-F2BA-4F82-B1C7-4946BB37F93D}" destId="{3FA10636-4764-49BF-8FAA-47120FCF31A6}" srcOrd="0" destOrd="0" presId="urn:microsoft.com/office/officeart/2005/8/layout/radial6"/>
    <dgm:cxn modelId="{8737AA5A-87AA-45D7-98AC-3CA3584CFF61}" type="presOf" srcId="{32409C18-5CAA-4307-9866-9698AFF84A71}" destId="{65DAFA35-2D84-4914-88E8-B0A79B75F1F1}" srcOrd="0" destOrd="0" presId="urn:microsoft.com/office/officeart/2005/8/layout/radial6"/>
    <dgm:cxn modelId="{3AED0CC8-2640-429A-8149-7A8A74294D3A}" srcId="{32409C18-5CAA-4307-9866-9698AFF84A71}" destId="{D403FD00-E833-4B2A-8564-AD29650A0E89}" srcOrd="3" destOrd="0" parTransId="{62DC358E-1942-4BBC-B985-2C5DD648C5CE}" sibTransId="{DD9D8A27-8F20-4D19-AA24-0DDCC64965A0}"/>
    <dgm:cxn modelId="{C39BC18B-01F9-43ED-B188-DA44BF95CAB6}" srcId="{BA1F695A-8A46-4C69-AB8F-8916A4673985}" destId="{32409C18-5CAA-4307-9866-9698AFF84A71}" srcOrd="0" destOrd="0" parTransId="{36E4F255-3C6A-4B3D-803D-8DD65DAC77D2}" sibTransId="{E76C29D4-171A-4784-856B-3C693A880F14}"/>
    <dgm:cxn modelId="{E8014F10-C59D-464B-B541-EC2DB0854478}" type="presOf" srcId="{AB975217-98F5-48DA-BE73-E6D995EB7A04}" destId="{3FA1795A-654E-4AA9-A6AA-CCDA33C5067D}" srcOrd="0" destOrd="0" presId="urn:microsoft.com/office/officeart/2005/8/layout/radial6"/>
    <dgm:cxn modelId="{C76165CA-ED4C-40BE-96C4-041129676ED8}" type="presOf" srcId="{75875F11-66B5-42AC-AEAD-BA2BFEE24710}" destId="{E0AA6FED-F413-4978-9B06-CCB3A5793C40}" srcOrd="0" destOrd="0" presId="urn:microsoft.com/office/officeart/2005/8/layout/radial6"/>
    <dgm:cxn modelId="{7AAC0D42-864C-4889-9826-B2962147AE32}" srcId="{32409C18-5CAA-4307-9866-9698AFF84A71}" destId="{BF642468-4831-459A-BE36-E74FB91EEA13}" srcOrd="0" destOrd="0" parTransId="{B9FEF446-2E53-4C1B-A9DD-733AA3AFB295}" sibTransId="{17497744-B087-4BA3-9E2E-52945BCE639F}"/>
    <dgm:cxn modelId="{2B020FC6-6837-48FC-AD5B-DA1E9F032530}" type="presParOf" srcId="{EC83621F-FD1D-4916-A799-ADABB987940D}" destId="{65DAFA35-2D84-4914-88E8-B0A79B75F1F1}" srcOrd="0" destOrd="0" presId="urn:microsoft.com/office/officeart/2005/8/layout/radial6"/>
    <dgm:cxn modelId="{EFBBC33E-D45F-4B07-B4E4-F139E25D438C}" type="presParOf" srcId="{EC83621F-FD1D-4916-A799-ADABB987940D}" destId="{BC527315-FED5-4329-AEA4-27C7A5FE5EC7}" srcOrd="1" destOrd="0" presId="urn:microsoft.com/office/officeart/2005/8/layout/radial6"/>
    <dgm:cxn modelId="{7A467730-5C0E-4297-A35B-5BDA968E37EE}" type="presParOf" srcId="{EC83621F-FD1D-4916-A799-ADABB987940D}" destId="{E02F5D2A-E3CF-4552-806E-7F031C1FE9B2}" srcOrd="2" destOrd="0" presId="urn:microsoft.com/office/officeart/2005/8/layout/radial6"/>
    <dgm:cxn modelId="{F74F610B-2079-4FBA-A622-FC5E86FF5CF2}" type="presParOf" srcId="{EC83621F-FD1D-4916-A799-ADABB987940D}" destId="{E9EE6A30-8DF1-4984-8D13-6C6974AD6136}" srcOrd="3" destOrd="0" presId="urn:microsoft.com/office/officeart/2005/8/layout/radial6"/>
    <dgm:cxn modelId="{4A36AAAA-5281-4752-A4F4-CA7254B7A251}" type="presParOf" srcId="{EC83621F-FD1D-4916-A799-ADABB987940D}" destId="{E0AA6FED-F413-4978-9B06-CCB3A5793C40}" srcOrd="4" destOrd="0" presId="urn:microsoft.com/office/officeart/2005/8/layout/radial6"/>
    <dgm:cxn modelId="{D152CFD7-105C-4FAF-83A8-15756371D3CA}" type="presParOf" srcId="{EC83621F-FD1D-4916-A799-ADABB987940D}" destId="{C9DA7C3D-C8B1-450C-9D6C-03F48E6B744F}" srcOrd="5" destOrd="0" presId="urn:microsoft.com/office/officeart/2005/8/layout/radial6"/>
    <dgm:cxn modelId="{999267E8-8BBA-45F2-A362-FC696EC8A3E2}" type="presParOf" srcId="{EC83621F-FD1D-4916-A799-ADABB987940D}" destId="{3E52EA2A-7F3F-4A67-9742-45D811FD3C82}" srcOrd="6" destOrd="0" presId="urn:microsoft.com/office/officeart/2005/8/layout/radial6"/>
    <dgm:cxn modelId="{81932141-D1FA-4296-82B6-26A1A8BF865B}" type="presParOf" srcId="{EC83621F-FD1D-4916-A799-ADABB987940D}" destId="{3FA10636-4764-49BF-8FAA-47120FCF31A6}" srcOrd="7" destOrd="0" presId="urn:microsoft.com/office/officeart/2005/8/layout/radial6"/>
    <dgm:cxn modelId="{FD1B7EED-DB79-42DB-B6CE-633CFA9644B3}" type="presParOf" srcId="{EC83621F-FD1D-4916-A799-ADABB987940D}" destId="{E55257F6-25A8-46F5-977C-509BF0193E0A}" srcOrd="8" destOrd="0" presId="urn:microsoft.com/office/officeart/2005/8/layout/radial6"/>
    <dgm:cxn modelId="{981BAB52-AF50-4064-A0E0-7F28ECAC5462}" type="presParOf" srcId="{EC83621F-FD1D-4916-A799-ADABB987940D}" destId="{3FA1795A-654E-4AA9-A6AA-CCDA33C5067D}" srcOrd="9" destOrd="0" presId="urn:microsoft.com/office/officeart/2005/8/layout/radial6"/>
    <dgm:cxn modelId="{8C56D870-B6E7-42EB-A37C-8BE66BD8C2AB}" type="presParOf" srcId="{EC83621F-FD1D-4916-A799-ADABB987940D}" destId="{F8996129-904C-49EC-99E0-F9C66D4A6B13}" srcOrd="10" destOrd="0" presId="urn:microsoft.com/office/officeart/2005/8/layout/radial6"/>
    <dgm:cxn modelId="{4470839A-1C5A-462A-96A3-3264F06C6BD5}" type="presParOf" srcId="{EC83621F-FD1D-4916-A799-ADABB987940D}" destId="{4F213407-2B0B-4235-9A1B-C0D6AD4C0C62}" srcOrd="11" destOrd="0" presId="urn:microsoft.com/office/officeart/2005/8/layout/radial6"/>
    <dgm:cxn modelId="{08BBDE94-F32F-4E9B-997C-B057A88CFA81}" type="presParOf" srcId="{EC83621F-FD1D-4916-A799-ADABB987940D}" destId="{9199F0F1-3EA4-47E9-A5D4-583B4083CC0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9F0F1-3EA4-47E9-A5D4-583B4083CC0F}">
      <dsp:nvSpPr>
        <dsp:cNvPr id="0" name=""/>
        <dsp:cNvSpPr/>
      </dsp:nvSpPr>
      <dsp:spPr>
        <a:xfrm>
          <a:off x="1300210" y="580278"/>
          <a:ext cx="3879754" cy="3879754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gradFill rotWithShape="0">
          <a:gsLst>
            <a:gs pos="0">
              <a:schemeClr val="bg2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A1795A-654E-4AA9-A6AA-CCDA33C5067D}">
      <dsp:nvSpPr>
        <dsp:cNvPr id="0" name=""/>
        <dsp:cNvSpPr/>
      </dsp:nvSpPr>
      <dsp:spPr>
        <a:xfrm>
          <a:off x="1300210" y="580278"/>
          <a:ext cx="3879754" cy="3879754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52EA2A-7F3F-4A67-9742-45D811FD3C82}">
      <dsp:nvSpPr>
        <dsp:cNvPr id="0" name=""/>
        <dsp:cNvSpPr/>
      </dsp:nvSpPr>
      <dsp:spPr>
        <a:xfrm>
          <a:off x="1300210" y="580278"/>
          <a:ext cx="3879754" cy="3879754"/>
        </a:xfrm>
        <a:prstGeom prst="blockArc">
          <a:avLst>
            <a:gd name="adj1" fmla="val 0"/>
            <a:gd name="adj2" fmla="val 540000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EE6A30-8DF1-4984-8D13-6C6974AD6136}">
      <dsp:nvSpPr>
        <dsp:cNvPr id="0" name=""/>
        <dsp:cNvSpPr/>
      </dsp:nvSpPr>
      <dsp:spPr>
        <a:xfrm>
          <a:off x="1300210" y="580278"/>
          <a:ext cx="3879754" cy="3879754"/>
        </a:xfrm>
        <a:prstGeom prst="blockArc">
          <a:avLst>
            <a:gd name="adj1" fmla="val 16200000"/>
            <a:gd name="adj2" fmla="val 0"/>
            <a:gd name="adj3" fmla="val 463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DAFA35-2D84-4914-88E8-B0A79B75F1F1}">
      <dsp:nvSpPr>
        <dsp:cNvPr id="0" name=""/>
        <dsp:cNvSpPr/>
      </dsp:nvSpPr>
      <dsp:spPr>
        <a:xfrm>
          <a:off x="2347797" y="1627866"/>
          <a:ext cx="1784579" cy="1784579"/>
        </a:xfrm>
        <a:prstGeom prst="ellipse">
          <a:avLst/>
        </a:prstGeom>
        <a:solidFill>
          <a:srgbClr val="01498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1"/>
              </a:solidFill>
              <a:latin typeface="Calibri" pitchFamily="34" charset="0"/>
            </a:rPr>
            <a:t>Emprendedor</a:t>
          </a:r>
          <a:endParaRPr lang="es-ES" sz="16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2347797" y="1627866"/>
        <a:ext cx="1784579" cy="1784579"/>
      </dsp:txXfrm>
    </dsp:sp>
    <dsp:sp modelId="{BC527315-FED5-4329-AEA4-27C7A5FE5EC7}">
      <dsp:nvSpPr>
        <dsp:cNvPr id="0" name=""/>
        <dsp:cNvSpPr/>
      </dsp:nvSpPr>
      <dsp:spPr>
        <a:xfrm>
          <a:off x="2615484" y="647"/>
          <a:ext cx="1249205" cy="1249205"/>
        </a:xfrm>
        <a:prstGeom prst="ellipse">
          <a:avLst/>
        </a:prstGeom>
        <a:solidFill>
          <a:srgbClr val="88A1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tx1"/>
              </a:solidFill>
              <a:latin typeface="Calibri" pitchFamily="34" charset="0"/>
            </a:rPr>
            <a:t>Idea</a:t>
          </a:r>
          <a:endParaRPr lang="es-ES" sz="1800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2615484" y="647"/>
        <a:ext cx="1249205" cy="1249205"/>
      </dsp:txXfrm>
    </dsp:sp>
    <dsp:sp modelId="{E0AA6FED-F413-4978-9B06-CCB3A5793C40}">
      <dsp:nvSpPr>
        <dsp:cNvPr id="0" name=""/>
        <dsp:cNvSpPr/>
      </dsp:nvSpPr>
      <dsp:spPr>
        <a:xfrm>
          <a:off x="4510390" y="1895553"/>
          <a:ext cx="1249205" cy="1249205"/>
        </a:xfrm>
        <a:prstGeom prst="ellipse">
          <a:avLst/>
        </a:prstGeom>
        <a:solidFill>
          <a:srgbClr val="88A1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tx1"/>
              </a:solidFill>
              <a:latin typeface="Calibri" pitchFamily="34" charset="0"/>
            </a:rPr>
            <a:t>Análisis</a:t>
          </a:r>
          <a:endParaRPr lang="es-ES" sz="1800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4510390" y="1895553"/>
        <a:ext cx="1249205" cy="1249205"/>
      </dsp:txXfrm>
    </dsp:sp>
    <dsp:sp modelId="{3FA10636-4764-49BF-8FAA-47120FCF31A6}">
      <dsp:nvSpPr>
        <dsp:cNvPr id="0" name=""/>
        <dsp:cNvSpPr/>
      </dsp:nvSpPr>
      <dsp:spPr>
        <a:xfrm>
          <a:off x="2615484" y="3790458"/>
          <a:ext cx="1249205" cy="1249205"/>
        </a:xfrm>
        <a:prstGeom prst="ellipse">
          <a:avLst/>
        </a:prstGeom>
        <a:solidFill>
          <a:srgbClr val="88A1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0" kern="1200" dirty="0" smtClean="0">
              <a:solidFill>
                <a:schemeClr val="tx1"/>
              </a:solidFill>
              <a:latin typeface="Calibri" pitchFamily="34" charset="0"/>
            </a:rPr>
            <a:t>Recursos</a:t>
          </a:r>
          <a:endParaRPr lang="es-ES" sz="1800" b="0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2615484" y="3790458"/>
        <a:ext cx="1249205" cy="1249205"/>
      </dsp:txXfrm>
    </dsp:sp>
    <dsp:sp modelId="{F8996129-904C-49EC-99E0-F9C66D4A6B13}">
      <dsp:nvSpPr>
        <dsp:cNvPr id="0" name=""/>
        <dsp:cNvSpPr/>
      </dsp:nvSpPr>
      <dsp:spPr>
        <a:xfrm>
          <a:off x="720578" y="1895553"/>
          <a:ext cx="1249205" cy="1249205"/>
        </a:xfrm>
        <a:prstGeom prst="ellipse">
          <a:avLst/>
        </a:prstGeom>
        <a:solidFill>
          <a:srgbClr val="88A1C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>
              <a:solidFill>
                <a:schemeClr val="tx1"/>
              </a:solidFill>
              <a:latin typeface="Calibri" pitchFamily="34" charset="0"/>
            </a:rPr>
            <a:t>Gestión</a:t>
          </a:r>
          <a:endParaRPr lang="es-ES" sz="1800" kern="1200" dirty="0" smtClean="0">
            <a:solidFill>
              <a:schemeClr val="tx1"/>
            </a:solidFill>
            <a:latin typeface="Calibri" pitchFamily="34" charset="0"/>
          </a:endParaRPr>
        </a:p>
      </dsp:txBody>
      <dsp:txXfrm>
        <a:off x="720578" y="1895553"/>
        <a:ext cx="1249205" cy="12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889F41-630C-4F73-A9B7-B7495ED7D6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14D1A5-7C32-45DC-B0C6-8ADCFBB096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51742-C83D-47CB-9D63-4A8D6BF9119D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5337F-1056-4B63-8850-794586AA16C4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14F1B-C5E1-4C28-A31B-C20CE97D6FE6}" type="slidenum">
              <a:rPr lang="es-ES" smtClean="0">
                <a:latin typeface="Arial" pitchFamily="34" charset="0"/>
              </a:rPr>
              <a:pPr/>
              <a:t>21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6150">
              <a:buFontTx/>
              <a:buChar char="•"/>
            </a:pPr>
            <a:r>
              <a:rPr lang="es-ES_tradnl" smtClean="0">
                <a:latin typeface="Arial" pitchFamily="34" charset="0"/>
              </a:rPr>
              <a:t>Resaltar que el indicador de Acceso a la Financiacón ha ido mejorando pero de una manera muy lenta.</a:t>
            </a:r>
            <a:endParaRPr lang="es-ES" smtClean="0">
              <a:latin typeface="Arial" pitchFamily="34" charset="0"/>
            </a:endParaRPr>
          </a:p>
          <a:p>
            <a:pPr defTabSz="946150"/>
            <a:endParaRPr lang="es-ES" smtClean="0">
              <a:latin typeface="Arial" pitchFamily="34" charset="0"/>
            </a:endParaRPr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70EB8-BB5C-4D1B-B176-4ED9497C718C}" type="slidenum">
              <a:rPr lang="es-ES" smtClean="0">
                <a:latin typeface="Arial" pitchFamily="34" charset="0"/>
              </a:rPr>
              <a:pPr/>
              <a:t>22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ES_tradnl" smtClean="0">
                <a:latin typeface="Arial" pitchFamily="34" charset="0"/>
              </a:rPr>
              <a:t>El capital semilla medio por empresa fue de 66.157€</a:t>
            </a:r>
          </a:p>
          <a:p>
            <a:pPr>
              <a:buFontTx/>
              <a:buChar char="•"/>
            </a:pPr>
            <a:r>
              <a:rPr lang="es-ES_tradnl" smtClean="0">
                <a:latin typeface="Arial" pitchFamily="34" charset="0"/>
              </a:rPr>
              <a:t>Cantidad media invertida por el emprendedor fue de 40.379€.</a:t>
            </a:r>
            <a:endParaRPr lang="es-ES" smtClean="0">
              <a:latin typeface="Arial" pitchFamily="34" charset="0"/>
            </a:endParaRPr>
          </a:p>
          <a:p>
            <a:endParaRPr lang="es-ES" smtClean="0">
              <a:latin typeface="Arial" pitchFamily="34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DEC2B-592C-4124-BD97-4E938F86DA46}" type="slidenum">
              <a:rPr lang="es-ES" smtClean="0">
                <a:latin typeface="Arial" pitchFamily="34" charset="0"/>
              </a:rPr>
              <a:pPr/>
              <a:t>23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s-ES_tradnl" smtClean="0">
                <a:latin typeface="Arial" pitchFamily="34" charset="0"/>
              </a:rPr>
              <a:t>Financiación bancaria se revela como el recurso más utilizado (un 28% respecto al 55% en el año anterior)</a:t>
            </a:r>
          </a:p>
          <a:p>
            <a:pPr>
              <a:buFontTx/>
              <a:buChar char="•"/>
            </a:pPr>
            <a:r>
              <a:rPr lang="es-ES_tradnl" smtClean="0">
                <a:latin typeface="Arial" pitchFamily="34" charset="0"/>
              </a:rPr>
              <a:t>Entorno familiar y laboral, amigos u otros conocidos se mantiene estable</a:t>
            </a:r>
          </a:p>
          <a:p>
            <a:pPr>
              <a:buFontTx/>
              <a:buChar char="•"/>
            </a:pPr>
            <a:r>
              <a:rPr lang="es-ES_tradnl" smtClean="0">
                <a:latin typeface="Arial" pitchFamily="34" charset="0"/>
              </a:rPr>
              <a:t>¿Qué fuentes utilizan en vez de bancos? “Desconocidos” y “otros” pueden reflejar las fuentes de financiación que aportan capital privado (private equity) a partir de Business Angels o entidades e capital riesgo.</a:t>
            </a:r>
          </a:p>
          <a:p>
            <a:endParaRPr lang="es-ES" smtClean="0">
              <a:latin typeface="Arial" pitchFamily="34" charset="0"/>
            </a:endParaRPr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5E958-6F8A-4B03-ADF6-87CFC355FE9C}" type="slidenum">
              <a:rPr lang="es-ES" smtClean="0">
                <a:latin typeface="Arial" pitchFamily="34" charset="0"/>
              </a:rPr>
              <a:pPr/>
              <a:t>24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623AFA-91B7-4743-BD81-27653B091A25}" type="slidenum">
              <a:rPr lang="es-ES" smtClean="0">
                <a:latin typeface="Arial" pitchFamily="34" charset="0"/>
              </a:rPr>
              <a:pPr/>
              <a:t>28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s-ES" smtClean="0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2E87E-2C76-4550-B02F-F0BBA3758701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fondo_tit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5399087" cy="172878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s-ES"/>
              <a:t>Estilo de título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462463"/>
            <a:ext cx="4856162" cy="622300"/>
          </a:xfrm>
        </p:spPr>
        <p:txBody>
          <a:bodyPr/>
          <a:lstStyle>
            <a:lvl1pPr marL="0" indent="0" algn="r">
              <a:buFontTx/>
              <a:buNone/>
              <a:defRPr sz="1400" b="1" i="1">
                <a:solidFill>
                  <a:srgbClr val="333333"/>
                </a:solidFill>
              </a:defRPr>
            </a:lvl1pPr>
          </a:lstStyle>
          <a:p>
            <a:r>
              <a:rPr lang="es-ES"/>
              <a:t>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64388" y="188913"/>
            <a:ext cx="1655762" cy="61928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95513" y="188913"/>
            <a:ext cx="4816475" cy="6192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95513" y="1341438"/>
            <a:ext cx="31638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511800" y="1341438"/>
            <a:ext cx="31638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 Imagen" descr="fondo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88913"/>
            <a:ext cx="66246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Estilo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1341438"/>
            <a:ext cx="6480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536788"/>
          </a:solidFill>
          <a:latin typeface="Arial Narrow" pitchFamily="34" charset="0"/>
        </a:defRPr>
      </a:lvl9pPr>
    </p:titleStyle>
    <p:bodyStyle>
      <a:lvl1pPr marL="265113" indent="-265113" algn="l" rtl="0" eaLnBrk="0" fontAlgn="base" hangingPunct="0">
        <a:spcBef>
          <a:spcPct val="50000"/>
        </a:spcBef>
        <a:spcAft>
          <a:spcPct val="0"/>
        </a:spcAft>
        <a:buSzPct val="80000"/>
        <a:buBlip>
          <a:blip r:embed="rId14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78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000">
          <a:solidFill>
            <a:schemeClr val="tx1"/>
          </a:solidFill>
          <a:latin typeface="+mn-lt"/>
        </a:defRPr>
      </a:lvl2pPr>
      <a:lvl3pPr marL="1165225" indent="-263525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</a:defRPr>
      </a:lvl3pPr>
      <a:lvl4pPr marL="1695450" indent="-2619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35188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923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495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067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6398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es/imgres?imgurl=http://static.consumer.es/www/imgs/2004/05/dinero.jpg&amp;imgrefurl=http://www.consumer.es/web/es/educacion/extraescolar/2007/05/13/162611.php&amp;usg=__ogEzpJaJqp3ievMPLELlVBhNsss=&amp;h=162&amp;w=180&amp;sz=7&amp;hl=es&amp;start=2&amp;tbnid=gQWzo5eLnbA5nM:&amp;tbnh=91&amp;tbnw=101&amp;prev=/images?q=dando+dinero&amp;gbv=2&amp;hl=es&amp;sa=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s-ES" sz="2800" smtClean="0">
                <a:latin typeface="Times New Roman" pitchFamily="18" charset="0"/>
                <a:cs typeface="Times New Roman" pitchFamily="18" charset="0"/>
              </a:rPr>
              <a:t>La Financiación del Emprendimiento en el Entorno Internacional: Experiencia Comparada</a:t>
            </a: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b="0" smtClean="0"/>
              <a:t/>
            </a:r>
            <a:br>
              <a:rPr lang="es-ES" sz="2800" b="0" smtClean="0"/>
            </a:br>
            <a:endParaRPr lang="es-ES" sz="2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4688" y="4500563"/>
            <a:ext cx="3643312" cy="6223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s-ES" sz="1800" i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Ignacio de la Vega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s-ES" sz="1800" b="0" i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Profesor. I.E Business School</a:t>
            </a:r>
          </a:p>
          <a:p>
            <a:pPr algn="l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s-ES" sz="1800" b="0" i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Presidente GEM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Evolución del capital semilla necesario para la puesta en marcha de una iniciativa que en el 2008 estaba en fase emprendedora (de 0 a 42 meses)</a:t>
            </a:r>
            <a:endParaRPr lang="es-ES" sz="2000" dirty="0"/>
          </a:p>
        </p:txBody>
      </p:sp>
      <p:graphicFrame>
        <p:nvGraphicFramePr>
          <p:cNvPr id="12291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3125" y="1600200"/>
          <a:ext cx="7000875" cy="4525963"/>
        </p:xfrm>
        <a:graphic>
          <a:graphicData uri="http://schemas.openxmlformats.org/presentationml/2006/ole">
            <p:oleObj spid="_x0000_s12291" r:id="rId3" imgW="6998815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Datos acerca de la evolución del capital semilla medio necesario para la puesta en marcha de las actividades en fase emprendedora</a:t>
            </a:r>
            <a:endParaRPr lang="es-ES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71500" y="1285875"/>
          <a:ext cx="805238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1"/>
                <a:gridCol w="1071570"/>
                <a:gridCol w="785818"/>
                <a:gridCol w="1071570"/>
                <a:gridCol w="860977"/>
                <a:gridCol w="1000132"/>
                <a:gridCol w="898915"/>
                <a:gridCol w="1006083"/>
              </a:tblGrid>
              <a:tr h="500066">
                <a:tc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2005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2006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∆ 05-06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2007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∆ 06-07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2008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dirty="0" smtClean="0"/>
                        <a:t>∆ 07-08</a:t>
                      </a:r>
                    </a:p>
                    <a:p>
                      <a:pPr algn="ctr"/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Capital</a:t>
                      </a:r>
                      <a:r>
                        <a:rPr lang="es-ES" sz="1200" baseline="0" noProof="0" dirty="0" smtClean="0"/>
                        <a:t> medio necesario</a:t>
                      </a:r>
                      <a:endParaRPr lang="es-E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53126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63534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+19,6%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75052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+18,1%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78258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+4,3%</a:t>
                      </a:r>
                      <a:endParaRPr lang="ca-ES" b="1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s-ES" noProof="0" dirty="0" smtClean="0"/>
                        <a:t>El capital semilla medio necesario siguió aumentando, pero los incrementos han</a:t>
                      </a:r>
                      <a:r>
                        <a:rPr lang="es-ES" baseline="0" noProof="0" dirty="0" smtClean="0"/>
                        <a:t> sido cada vez menores, especialmente entre el año 2007 y el 2008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% de emprendedores que ponían el 100%</a:t>
                      </a:r>
                      <a:endParaRPr lang="es-E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29,1%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38,7%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+33,0%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41,3%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+6,7%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40,9%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-0,96%</a:t>
                      </a:r>
                      <a:endParaRPr lang="ca-ES" b="1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s-ES" noProof="0" dirty="0" smtClean="0"/>
                        <a:t>La proporción de emprendedores que</a:t>
                      </a:r>
                      <a:r>
                        <a:rPr lang="es-ES" baseline="0" noProof="0" dirty="0" smtClean="0"/>
                        <a:t> aportaba todo el capital semilla inicial presentó una tendencia creciente hasta el 2007, en que comenzó a disminuir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noProof="0" dirty="0" smtClean="0"/>
                        <a:t>% medio de capital aportado por los emprendedores</a:t>
                      </a:r>
                      <a:endParaRPr lang="es-E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65,8%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71,2%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+8,20%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69,2%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-2,85%</a:t>
                      </a:r>
                      <a:endParaRPr lang="ca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dirty="0" smtClean="0"/>
                        <a:t>67,9%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b="1" dirty="0" smtClean="0"/>
                        <a:t>-1,87%</a:t>
                      </a:r>
                      <a:endParaRPr lang="ca-ES" b="1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r>
                        <a:rPr lang="es-ES" noProof="0" dirty="0" smtClean="0"/>
                        <a:t>El capital semilla medio aportado por los emprendedores ha sido superior al 65% en todo el período, siendo el año más favorable</a:t>
                      </a:r>
                      <a:r>
                        <a:rPr lang="es-ES" baseline="0" noProof="0" dirty="0" smtClean="0"/>
                        <a:t> el 2006, a partir de ahí la tendencia ha sido decreciente, pero en el 2008 el dato estaba por encima del 2006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Las necesidades de financiación han</a:t>
                      </a:r>
                      <a:r>
                        <a:rPr lang="es-ES" baseline="0" noProof="0" dirty="0" smtClean="0"/>
                        <a:t> cambiado a lo largo del período 2005-2008</a:t>
                      </a:r>
                      <a:endParaRPr lang="es-E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El sector transformador o industrial, es el que ha necesitado mayores aportaciones medias de capital semilla en las actividades en fase emprendedora del 2008</a:t>
            </a:r>
            <a:endParaRPr lang="es-ES" sz="2000" dirty="0"/>
          </a:p>
        </p:txBody>
      </p:sp>
      <p:graphicFrame>
        <p:nvGraphicFramePr>
          <p:cNvPr id="14339" name="4 Gráfico"/>
          <p:cNvGraphicFramePr>
            <a:graphicFrameLocks/>
          </p:cNvGraphicFramePr>
          <p:nvPr/>
        </p:nvGraphicFramePr>
        <p:xfrm>
          <a:off x="1000125" y="1285875"/>
          <a:ext cx="7215188" cy="4706938"/>
        </p:xfrm>
        <a:graphic>
          <a:graphicData uri="http://schemas.openxmlformats.org/presentationml/2006/ole">
            <p:oleObj spid="_x0000_s14339" r:id="rId3" imgW="7218290" imgH="470652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El nivel de estudios del emprendedor incide significativamente en el montante medio del capital semilla: a más estudios más necesidades de capital y, por consiguiente, mayor calidad esperada en las actividades</a:t>
            </a:r>
            <a:endParaRPr lang="es-ES" sz="2000" dirty="0"/>
          </a:p>
        </p:txBody>
      </p:sp>
      <p:graphicFrame>
        <p:nvGraphicFramePr>
          <p:cNvPr id="15363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5363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 motivación que subyace en la puesta en marcha de las actividades también influye en el montante del capital semilla medio necesario</a:t>
            </a:r>
            <a:endParaRPr lang="es-ES" sz="2000" dirty="0"/>
          </a:p>
        </p:txBody>
      </p:sp>
      <p:graphicFrame>
        <p:nvGraphicFramePr>
          <p:cNvPr id="1638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6387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Las iniciativas completamente innovadoras en producto o servicio en el 2008, han necesitado más capital semilla medio para ponerse en marcha</a:t>
            </a:r>
            <a:endParaRPr lang="es-ES" sz="2000" dirty="0"/>
          </a:p>
        </p:txBody>
      </p:sp>
      <p:graphicFrame>
        <p:nvGraphicFramePr>
          <p:cNvPr id="17411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071670" y="1428736"/>
          <a:ext cx="6615112" cy="4525963"/>
        </p:xfrm>
        <a:graphic>
          <a:graphicData uri="http://schemas.openxmlformats.org/presentationml/2006/ole">
            <p:oleObj spid="_x0000_s17411" r:id="rId3" imgW="661473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Las iniciativas emprendedoras que afrontan menos competencia en el 2008, han necesitado más capital semilla medio para su puesta en marcha</a:t>
            </a:r>
            <a:endParaRPr lang="es-ES" sz="2000" dirty="0"/>
          </a:p>
        </p:txBody>
      </p:sp>
      <p:graphicFrame>
        <p:nvGraphicFramePr>
          <p:cNvPr id="1843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8435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Las iniciativas que usan tecnologías recientes en el 2008, han necesitado más capital semilla para su puesta en marcha, haya sido este año o en los tres precedentes</a:t>
            </a:r>
            <a:endParaRPr lang="es-ES" sz="2000" dirty="0"/>
          </a:p>
        </p:txBody>
      </p:sp>
      <p:graphicFrame>
        <p:nvGraphicFramePr>
          <p:cNvPr id="19459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9459" r:id="rId3" imgW="8230313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Las empresas que se han creado con vocación de gacelas y que estaban en fase emprendedora en el 2008, han necesitado más capital semilla que las otras</a:t>
            </a:r>
            <a:endParaRPr lang="es-ES" sz="2000" dirty="0"/>
          </a:p>
        </p:txBody>
      </p:sp>
      <p:graphicFrame>
        <p:nvGraphicFramePr>
          <p:cNvPr id="20483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0483" r:id="rId3" imgW="8230313" imgH="452362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s-ES" sz="2000" dirty="0" smtClean="0"/>
              <a:t>Las actividades en fase emprendedora del 2008 que realizan actividades de exportación, especialmente las que exportan entre un 1 y un 25% de su producción, han necesitado más capital semilla que el resto</a:t>
            </a:r>
            <a:endParaRPr lang="es-ES" sz="2000" dirty="0"/>
          </a:p>
        </p:txBody>
      </p:sp>
      <p:graphicFrame>
        <p:nvGraphicFramePr>
          <p:cNvPr id="21507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21507" r:id="rId3" imgW="8230313" imgH="452362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_tradnl" smtClean="0"/>
              <a:t>Proceso emprendedor</a:t>
            </a:r>
            <a:endParaRPr lang="es-ES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95513" y="1341438"/>
          <a:ext cx="6480175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600200" y="1071563"/>
            <a:ext cx="662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Según los expertos, las condiciones de entorno para emprender se recrudecen en dinámica del mercado, impuestos y trámites y financiación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438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1857375" y="188913"/>
            <a:ext cx="6962775" cy="633412"/>
          </a:xfrm>
        </p:spPr>
        <p:txBody>
          <a:bodyPr/>
          <a:lstStyle/>
          <a:p>
            <a:pPr algn="l"/>
            <a:r>
              <a:rPr lang="es-ES_tradnl" sz="2200" smtClean="0"/>
              <a:t>Condiciones del entorno para emprender en España (GEM)</a:t>
            </a:r>
            <a:endParaRPr lang="es-ES" sz="2200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b="1" smtClean="0"/>
              <a:t>Obstáculos a la creación empresarial</a:t>
            </a:r>
          </a:p>
          <a:p>
            <a:endParaRPr lang="es-ES_tradnl" smtClean="0"/>
          </a:p>
          <a:p>
            <a:pPr>
              <a:buFontTx/>
              <a:buNone/>
            </a:pPr>
            <a:endParaRPr lang="es-ES" smtClean="0"/>
          </a:p>
        </p:txBody>
      </p:sp>
      <p:pic>
        <p:nvPicPr>
          <p:cNvPr id="23556" name="3 Imagen" descr="GEM 2006-1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2813" y="1965325"/>
            <a:ext cx="64611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1928813" y="188913"/>
            <a:ext cx="6891337" cy="633412"/>
          </a:xfrm>
        </p:spPr>
        <p:txBody>
          <a:bodyPr/>
          <a:lstStyle/>
          <a:p>
            <a:pPr algn="l"/>
            <a:r>
              <a:rPr lang="es-ES_tradnl" sz="2200" smtClean="0"/>
              <a:t>Condiciones del entorno para emprender en España (GEM)</a:t>
            </a:r>
            <a:endParaRPr lang="es-ES" sz="2200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b="1" smtClean="0"/>
              <a:t>Apoyo a la creación empresarial</a:t>
            </a:r>
          </a:p>
          <a:p>
            <a:endParaRPr lang="es-ES_tradnl" smtClean="0"/>
          </a:p>
        </p:txBody>
      </p:sp>
      <p:pic>
        <p:nvPicPr>
          <p:cNvPr id="24580" name="3 Imagen" descr="GEM 2006-1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928813"/>
            <a:ext cx="6410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1571625" y="188913"/>
            <a:ext cx="7572375" cy="633412"/>
          </a:xfrm>
        </p:spPr>
        <p:txBody>
          <a:bodyPr/>
          <a:lstStyle/>
          <a:p>
            <a:pPr algn="l"/>
            <a:r>
              <a:rPr lang="es-ES_tradnl" sz="2400" smtClean="0"/>
              <a:t>Financiación del proceso emprendedor español (Seed,S-up)</a:t>
            </a:r>
            <a:endParaRPr lang="es-ES" sz="2400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b="1" smtClean="0"/>
              <a:t>Porcentaje de capital aportado por el emprendedor</a:t>
            </a:r>
          </a:p>
          <a:p>
            <a:endParaRPr lang="es-ES_tradnl" smtClean="0"/>
          </a:p>
          <a:p>
            <a:endParaRPr lang="es-ES_tradnl" smtClean="0"/>
          </a:p>
        </p:txBody>
      </p:sp>
      <p:pic>
        <p:nvPicPr>
          <p:cNvPr id="25604" name="3 Imagen" descr="GEM 2006-8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071688"/>
            <a:ext cx="6178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1785938" y="188913"/>
            <a:ext cx="7034212" cy="633412"/>
          </a:xfrm>
        </p:spPr>
        <p:txBody>
          <a:bodyPr/>
          <a:lstStyle/>
          <a:p>
            <a:pPr algn="l"/>
            <a:r>
              <a:rPr lang="es-ES_tradnl" sz="2400" smtClean="0"/>
              <a:t>Financiación del proceso emprendedor español (GEM)</a:t>
            </a:r>
            <a:endParaRPr lang="es-ES" sz="2400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s-ES_tradnl" b="1" smtClean="0"/>
              <a:t>Fuentes de financiación utilizadas por el emprendedor</a:t>
            </a:r>
          </a:p>
          <a:p>
            <a:pPr>
              <a:buFontTx/>
              <a:buNone/>
            </a:pPr>
            <a:endParaRPr lang="es-ES_tradnl" smtClean="0"/>
          </a:p>
          <a:p>
            <a:endParaRPr lang="es-ES_tradnl" smtClean="0"/>
          </a:p>
          <a:p>
            <a:endParaRPr lang="es-ES_tradnl" smtClean="0"/>
          </a:p>
        </p:txBody>
      </p:sp>
      <p:pic>
        <p:nvPicPr>
          <p:cNvPr id="26628" name="3 Imagen" descr="GEM 2006-8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000250"/>
            <a:ext cx="656748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"/>
          <p:cNvSpPr txBox="1">
            <a:spLocks noChangeArrowheads="1"/>
          </p:cNvSpPr>
          <p:nvPr/>
        </p:nvSpPr>
        <p:spPr bwMode="auto">
          <a:xfrm>
            <a:off x="2590800" y="357188"/>
            <a:ext cx="655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3200" b="1" dirty="0">
                <a:solidFill>
                  <a:srgbClr val="536788"/>
                </a:solidFill>
                <a:latin typeface="+mj-lt"/>
                <a:ea typeface="+mj-ea"/>
                <a:cs typeface="+mj-cs"/>
              </a:rPr>
              <a:t>Algunas conclusiones GEM 2008</a:t>
            </a:r>
            <a:endParaRPr lang="en-US" sz="3200" b="1" dirty="0">
              <a:solidFill>
                <a:srgbClr val="53678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000250" y="1214438"/>
            <a:ext cx="6591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Los buenos resultados de los últimos años en actividad emprendedora se ven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empañados por la crisis externa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que se ha globalizado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TEA español acusó la recesión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, pero aún (2008) no se ha visto el impacto real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componente financiera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de la crisis es el factor que más puede condicionar el potencial de los emprendedores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En el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 se espera ver el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impacto de la situación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en toda su dimensión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Sin embargo, son posibles diversos escenarios, pues </a:t>
            </a:r>
            <a:r>
              <a:rPr lang="es-ES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 potencia la actividad emprendedora para crear empleo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Esta crisis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impulsará cambios de mentalidad y actuación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entre los empresarios consolidados y los potenciales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Emprender en tiempos de crisis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, no sólo es posible, sino que en muchos aspectos constituye una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 oportunidad</a:t>
            </a:r>
          </a:p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  <a:defRPr/>
            </a:pP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políticas públicas </a:t>
            </a:r>
            <a:r>
              <a:rPr lang="es-ES" sz="1600" dirty="0">
                <a:latin typeface="Times New Roman" pitchFamily="18" charset="0"/>
                <a:cs typeface="Times New Roman" pitchFamily="18" charset="0"/>
              </a:rPr>
              <a:t>han tenido y deben seguir teniendo un impacto directo en la TEA española.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Tabl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909763"/>
            <a:ext cx="66436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143125" y="285750"/>
            <a:ext cx="6643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3200" b="1" dirty="0">
                <a:solidFill>
                  <a:srgbClr val="536788"/>
                </a:solidFill>
                <a:latin typeface="+mj-lt"/>
                <a:ea typeface="+mj-ea"/>
                <a:cs typeface="+mj-cs"/>
              </a:rPr>
              <a:t>Financiación en el entorno internacional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Fig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757363"/>
            <a:ext cx="67151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96094" y="4990306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5"/>
          <p:cNvCxnSpPr/>
          <p:nvPr/>
        </p:nvCxnSpPr>
        <p:spPr>
          <a:xfrm rot="5400000" flipH="1" flipV="1">
            <a:off x="4782344" y="5576094"/>
            <a:ext cx="866775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Fig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071563"/>
            <a:ext cx="645953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5"/>
          <p:cNvCxnSpPr/>
          <p:nvPr/>
        </p:nvCxnSpPr>
        <p:spPr>
          <a:xfrm rot="5400000" flipH="1" flipV="1">
            <a:off x="3923506" y="5791994"/>
            <a:ext cx="866775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Fi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14438"/>
            <a:ext cx="6219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4100513" y="4543425"/>
            <a:ext cx="1295400" cy="10668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4" descr="C:\Documents and Settings\Daniel soriano\Escritorio\faldon_simpl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4643438"/>
            <a:ext cx="9164638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0">
            <a:gsLst>
              <a:gs pos="0">
                <a:srgbClr val="AAC3F4"/>
              </a:gs>
              <a:gs pos="100000">
                <a:srgbClr val="98AED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6172200"/>
            <a:ext cx="9144000" cy="1524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50"/>
            <a:ext cx="91646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5750" y="5668963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s-ES" sz="1400" b="1" cap="small" dirty="0">
                <a:solidFill>
                  <a:srgbClr val="006699"/>
                </a:solidFill>
                <a:latin typeface="Calibri" pitchFamily="34" charset="0"/>
              </a:rPr>
              <a:t>Dirección Proyecto</a:t>
            </a:r>
            <a:r>
              <a:rPr lang="es-ES" sz="1400" dirty="0">
                <a:latin typeface="Calibri" pitchFamily="34" charset="0"/>
              </a:rPr>
              <a:t>: </a:t>
            </a:r>
            <a:r>
              <a:rPr lang="es-ES" sz="1400" b="1" dirty="0">
                <a:latin typeface="Calibri" pitchFamily="34" charset="0"/>
              </a:rPr>
              <a:t>Ignacio de la Vega           </a:t>
            </a:r>
            <a:r>
              <a:rPr lang="es-ES" sz="1400" b="1" cap="small" dirty="0">
                <a:solidFill>
                  <a:srgbClr val="006699"/>
                </a:solidFill>
                <a:latin typeface="Calibri" pitchFamily="34" charset="0"/>
              </a:rPr>
              <a:t>Dirección Técnica</a:t>
            </a:r>
            <a:r>
              <a:rPr lang="es-ES" sz="1400" dirty="0">
                <a:latin typeface="Calibri" pitchFamily="34" charset="0"/>
              </a:rPr>
              <a:t>: </a:t>
            </a:r>
            <a:r>
              <a:rPr lang="es-ES" sz="1400" b="1" dirty="0">
                <a:latin typeface="Calibri" pitchFamily="34" charset="0"/>
              </a:rPr>
              <a:t>Alicia Coduras          </a:t>
            </a:r>
            <a:r>
              <a:rPr lang="es-ES" sz="1400" b="1" cap="small" dirty="0">
                <a:solidFill>
                  <a:srgbClr val="006699"/>
                </a:solidFill>
                <a:latin typeface="Calibri" pitchFamily="34" charset="0"/>
              </a:rPr>
              <a:t>Administración</a:t>
            </a:r>
            <a:r>
              <a:rPr lang="es-ES" sz="1400" dirty="0">
                <a:latin typeface="Calibri" pitchFamily="34" charset="0"/>
              </a:rPr>
              <a:t>: </a:t>
            </a:r>
            <a:r>
              <a:rPr lang="es-ES" sz="1400" b="1" dirty="0">
                <a:latin typeface="Calibri" pitchFamily="34" charset="0"/>
              </a:rPr>
              <a:t>Isabel González</a:t>
            </a:r>
            <a:endParaRPr lang="en-US" sz="1400" b="1" dirty="0">
              <a:latin typeface="Calibri" pitchFamily="34" charset="0"/>
            </a:endParaRPr>
          </a:p>
          <a:p>
            <a:pPr>
              <a:spcBef>
                <a:spcPts val="300"/>
              </a:spcBef>
              <a:defRPr/>
            </a:pPr>
            <a:endParaRPr lang="es-ES" sz="1300" b="1" dirty="0">
              <a:latin typeface="Calibri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0" y="5999163"/>
            <a:ext cx="9144000" cy="1587"/>
          </a:xfrm>
          <a:prstGeom prst="line">
            <a:avLst/>
          </a:prstGeom>
          <a:ln w="12700">
            <a:solidFill>
              <a:srgbClr val="00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Fig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214438"/>
            <a:ext cx="6715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2971800" y="3500438"/>
            <a:ext cx="2171700" cy="19097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Fig 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650081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5182394" y="5747544"/>
            <a:ext cx="1066800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able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890713"/>
            <a:ext cx="66373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Fig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828800"/>
            <a:ext cx="6715125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3"/>
          <p:cNvCxnSpPr/>
          <p:nvPr/>
        </p:nvCxnSpPr>
        <p:spPr>
          <a:xfrm rot="5400000" flipH="1" flipV="1">
            <a:off x="4682332" y="5747544"/>
            <a:ext cx="10668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Fig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000125"/>
            <a:ext cx="68373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3"/>
          <p:cNvCxnSpPr/>
          <p:nvPr/>
        </p:nvCxnSpPr>
        <p:spPr>
          <a:xfrm rot="5400000" flipH="1" flipV="1">
            <a:off x="3825082" y="5818981"/>
            <a:ext cx="10668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14438"/>
            <a:ext cx="6786562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5"/>
          <p:cNvCxnSpPr/>
          <p:nvPr/>
        </p:nvCxnSpPr>
        <p:spPr>
          <a:xfrm rot="5400000" flipH="1" flipV="1">
            <a:off x="4501356" y="4642644"/>
            <a:ext cx="1357313" cy="93027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Fig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254125"/>
            <a:ext cx="6072187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5"/>
          <p:cNvCxnSpPr/>
          <p:nvPr/>
        </p:nvCxnSpPr>
        <p:spPr>
          <a:xfrm rot="5400000" flipH="1" flipV="1">
            <a:off x="3751263" y="3821113"/>
            <a:ext cx="1428750" cy="107315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Fig 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09725"/>
            <a:ext cx="664368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5"/>
          <p:cNvCxnSpPr/>
          <p:nvPr/>
        </p:nvCxnSpPr>
        <p:spPr>
          <a:xfrm rot="5400000" flipH="1" flipV="1">
            <a:off x="6425406" y="5504657"/>
            <a:ext cx="866775" cy="15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Fig 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266825"/>
            <a:ext cx="667226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3"/>
          <p:cNvCxnSpPr/>
          <p:nvPr/>
        </p:nvCxnSpPr>
        <p:spPr>
          <a:xfrm rot="5400000" flipH="1" flipV="1">
            <a:off x="5539582" y="5747544"/>
            <a:ext cx="10668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Table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2000250"/>
            <a:ext cx="6727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057400"/>
            <a:ext cx="6929437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000250" y="1000125"/>
            <a:ext cx="638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 el escenario actual de recesión, el índice total de actividad emprendedora (TEA) de España ha caído un 8% y se ha situado en un 7% de iniciativas sobre población activa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738" y="1285875"/>
            <a:ext cx="6696075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6613" y="1168400"/>
            <a:ext cx="6608762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3"/>
          <p:cNvCxnSpPr/>
          <p:nvPr/>
        </p:nvCxnSpPr>
        <p:spPr>
          <a:xfrm rot="5400000" flipH="1" flipV="1">
            <a:off x="6825457" y="5818981"/>
            <a:ext cx="1066800" cy="158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71688"/>
            <a:ext cx="6572266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590800" y="533400"/>
            <a:ext cx="519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Algunas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</a:t>
            </a:r>
          </a:p>
        </p:txBody>
      </p:sp>
      <p:sp>
        <p:nvSpPr>
          <p:cNvPr id="46083" name="Text Box 11"/>
          <p:cNvSpPr txBox="1">
            <a:spLocks noChangeArrowheads="1"/>
          </p:cNvSpPr>
          <p:nvPr/>
        </p:nvSpPr>
        <p:spPr bwMode="auto">
          <a:xfrm>
            <a:off x="2000250" y="1214438"/>
            <a:ext cx="659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2000250" y="1285875"/>
            <a:ext cx="5929313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 las 42 naciones GEM en 2006 208 millones de Inversores Informales aportaron 600 billones de $ a los iniciativas emprendedoras. La inversión en VC fue de 37,3 billones de &amp; en 11,066 compañías.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El emprendedor es 4 veces más proclive a actuar como inversor informal que el profesional independiente o asalariado. Necesidad de formación, Escuela de Inversores del IE Business School.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Educadores y gestores de lo público deberían concentrar sus esfuerzos en fomentar vehículos que posibiliten inversión inicial propia e inversión informal que suponen el 99,9% de los recursos en etapa semilla y arranque.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VC y Bolsa son fuentes irrelevantes en la composición de la TEA de un país, aunque decisivas en la calidad de las iniciativas y su potencial de crecimiento.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Menos de la mitad de las naciones GEM tienen suficiente capital informal disponible, España mejora en la comparativa.</a:t>
            </a:r>
          </a:p>
          <a:p>
            <a:pPr>
              <a:buFont typeface="Arial" pitchFamily="34" charset="0"/>
              <a:buChar char="•"/>
              <a:defRPr/>
            </a:pPr>
            <a:endParaRPr lang="es-ES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590800" y="533400"/>
            <a:ext cx="519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Algunas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</a:t>
            </a:r>
          </a:p>
        </p:txBody>
      </p:sp>
      <p:sp>
        <p:nvSpPr>
          <p:cNvPr id="47107" name="Text Box 11"/>
          <p:cNvSpPr txBox="1">
            <a:spLocks noChangeArrowheads="1"/>
          </p:cNvSpPr>
          <p:nvPr/>
        </p:nvSpPr>
        <p:spPr bwMode="auto">
          <a:xfrm>
            <a:off x="2000250" y="1214438"/>
            <a:ext cx="659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2000250" y="928670"/>
            <a:ext cx="5929313" cy="640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Informe GEM, principal estudio de investigación a nivel mundial del fenómeno emprendedor situación a España en una posición intermedia OCDE en disponibilidad de financiación. </a:t>
            </a:r>
          </a:p>
          <a:p>
            <a:pPr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Escaso desarrollo del “informal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en España, en la media GEM un 65,8% del capital inicial es aportado por el Equipo Emprendedor frente al casi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67,9 %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 España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(85% en necesidad)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mayor ratio de prevalencia de Informal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Investment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en el mundo es USA (4,7), con una de la mayores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TEA´s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El más bajo es Japón (0,9) con la menor TEA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España, lejos de los líderes con un 2,80.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Según GEM Global, los Informal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Investors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son en un 49,4% familiares próximos, 26,4% amigos y vecinos; 9,4% otros familiares; 7,9% colegas de trabajo y 6,9% Business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Angels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mitad de los I.I. esperan retornos negativos o cero de su inversión. Los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angels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esperan multiplicar por 1.5 a partir del año 2.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590800" y="533400"/>
            <a:ext cx="519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Algunas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(3)</a:t>
            </a:r>
          </a:p>
        </p:txBody>
      </p:sp>
      <p:sp>
        <p:nvSpPr>
          <p:cNvPr id="48131" name="Text Box 11"/>
          <p:cNvSpPr txBox="1">
            <a:spLocks noChangeArrowheads="1"/>
          </p:cNvSpPr>
          <p:nvPr/>
        </p:nvSpPr>
        <p:spPr bwMode="auto">
          <a:xfrm>
            <a:off x="2000250" y="1214438"/>
            <a:ext cx="659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2000250" y="1143000"/>
            <a:ext cx="59293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/>
              <a:t>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impacto del Capital Riesgo en los proyectos en fase “naciente” es casi nulo, uno de cada 10.000 proyectos se financia vía VC en USA que supone casi 2/3 del total de fondos en CR.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Más  allá de las compañías “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”, el impacto del VC es ínfimo.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91% del capital invertido en USA por VC financia compañías en “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Las compañías financiadas por VC son insignificantes en número, pero extraordinariamente importantes en impacto en innovación, empleos de calidad y riqueza colectiva (10.5 empleos y 16% PIB USA)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Existe un relación directa entre la fortaleza del sistema de VC en un país y el dinamismo de sus mercados bursátiles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2590800" y="533400"/>
            <a:ext cx="519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Algunas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(4)</a:t>
            </a:r>
          </a:p>
        </p:txBody>
      </p:sp>
      <p:sp>
        <p:nvSpPr>
          <p:cNvPr id="49155" name="Text Box 11"/>
          <p:cNvSpPr txBox="1">
            <a:spLocks noChangeArrowheads="1"/>
          </p:cNvSpPr>
          <p:nvPr/>
        </p:nvSpPr>
        <p:spPr bwMode="auto">
          <a:xfrm>
            <a:off x="2000250" y="1214438"/>
            <a:ext cx="6591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-179388" algn="just">
              <a:spcBef>
                <a:spcPct val="50000"/>
              </a:spcBef>
              <a:buClr>
                <a:srgbClr val="93A7F1"/>
              </a:buClr>
              <a:buFont typeface="Wingdings" pitchFamily="2" charset="2"/>
              <a:buChar char="Ø"/>
            </a:pP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2000250" y="1143000"/>
            <a:ext cx="5929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Los 3 principales elementos que definen una sociedad emprendedora son: abundancia de emprendedores potenciales, abundancia de oportunidades en el mercado y abundancia de recursos, entre los principales los financieros.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inversión informal y el VC están altamente relacionados con factores del entorno, sociales, culturales y gubernamentales.. La inversión informal esta directamente correlacionada con la TEA en cada país.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Cuanto mayor es la imposición fiscal directa e indirecta, menor es la tasa de prevalencia de inversión informal. Impuestos elevados: menor actividad emprendedora: menor riqueza, empleo e innovación en las sociedades.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Algunas</a:t>
            </a:r>
            <a:r>
              <a:rPr lang="en-US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Conclusiones</a:t>
            </a:r>
            <a:r>
              <a:rPr lang="en-US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(5)</a:t>
            </a:r>
            <a:endParaRPr lang="en-US" sz="24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4563" y="1214438"/>
            <a:ext cx="6480175" cy="504031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Todas aquellas características que condicionan la calidad del emprendimiento necesitan, según los resultados GEM, más financiación para su puesta en marcha.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recesión ha frenado el impulso de una actividad emprendedora de mayor calidad, pero lo ha hecho momentáneamente.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mensaje de la búsqueda de una mayor calidad, implantación de la innovación en todos los frentes del negocio y persecución del crecimiento en ventas, empleo e internacionalización, había sido captado antes del 2008 (ACE)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superación de la crisis traerá consigo el afianzamiento de una mentalidad que ya estaba siendo adoptada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s-ES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s-ES" kern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mercados financieros deberán de estar preparados para afrontar este cambio y proporcionar un servicio adecuado a emprendedores y PYMES.</a:t>
            </a:r>
            <a:endParaRPr lang="es-ES" kern="1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524000" y="100012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situación de la actividad emprendedora española en el contexto europeo era favorable en Julio 2008 y las iniciativas habían aumentado en calidad en el 2008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Line 657"/>
          <p:cNvSpPr>
            <a:spLocks noChangeShapeType="1"/>
          </p:cNvSpPr>
          <p:nvPr/>
        </p:nvSpPr>
        <p:spPr bwMode="auto">
          <a:xfrm>
            <a:off x="6172200" y="2438400"/>
            <a:ext cx="0" cy="990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172" name="Text Box 658"/>
          <p:cNvSpPr txBox="1">
            <a:spLocks noChangeArrowheads="1"/>
          </p:cNvSpPr>
          <p:nvPr/>
        </p:nvSpPr>
        <p:spPr bwMode="auto">
          <a:xfrm>
            <a:off x="5486400" y="1981200"/>
            <a:ext cx="2133600" cy="581025"/>
          </a:xfrm>
          <a:prstGeom prst="rect">
            <a:avLst/>
          </a:prstGeom>
          <a:solidFill>
            <a:srgbClr val="AAC3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latin typeface="Arial Narrow" pitchFamily="34" charset="0"/>
              </a:rPr>
              <a:t>3ª posición entre los + desarrollados de la UE</a:t>
            </a:r>
            <a:endParaRPr lang="en-US" sz="1600" b="1">
              <a:latin typeface="Arial Narrow" pitchFamily="34" charset="0"/>
            </a:endParaRPr>
          </a:p>
        </p:txBody>
      </p:sp>
      <p:pic>
        <p:nvPicPr>
          <p:cNvPr id="7173" name="Picture 6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70866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661"/>
          <p:cNvSpPr txBox="1">
            <a:spLocks noChangeArrowheads="1"/>
          </p:cNvSpPr>
          <p:nvPr/>
        </p:nvSpPr>
        <p:spPr bwMode="auto">
          <a:xfrm>
            <a:off x="4114800" y="5943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/>
              <a:t>de la Unión Europea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357313" y="533400"/>
            <a:ext cx="778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GEM crea tres clúster de naciones  en el 2008 según su desarrollo</a:t>
            </a:r>
          </a:p>
        </p:txBody>
      </p:sp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38400"/>
            <a:ext cx="70866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4343400" y="3886200"/>
            <a:ext cx="0" cy="685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3200400" y="2514600"/>
            <a:ext cx="2133600" cy="1368425"/>
          </a:xfrm>
          <a:prstGeom prst="rect">
            <a:avLst/>
          </a:prstGeom>
          <a:solidFill>
            <a:srgbClr val="CAD9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>
                <a:solidFill>
                  <a:srgbClr val="000066"/>
                </a:solidFill>
                <a:latin typeface="Arial Narrow" pitchFamily="34" charset="0"/>
              </a:rPr>
              <a:t>España está en el tercer grupo, entre los países que están aumentando el TEA basado en el impulso de la actividad emprendedora de calidad </a:t>
            </a:r>
            <a:endParaRPr lang="en-US" sz="14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6705600" y="1676400"/>
            <a:ext cx="1905000" cy="1155700"/>
          </a:xfrm>
          <a:prstGeom prst="rect">
            <a:avLst/>
          </a:prstGeom>
          <a:solidFill>
            <a:srgbClr val="CAD9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latin typeface="Arial Narrow" pitchFamily="34" charset="0"/>
              </a:rPr>
              <a:t>La mayoría de países del primer y segundo grupo presentan TEA elevados más basados en la necesidad</a:t>
            </a:r>
            <a:endParaRPr lang="en-US" sz="1400" b="1">
              <a:latin typeface="Arial Narrow" pitchFamily="34" charset="0"/>
            </a:endParaRPr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 flipH="1">
            <a:off x="6019800" y="2819400"/>
            <a:ext cx="1066800" cy="1447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00" name="Line 16"/>
          <p:cNvSpPr>
            <a:spLocks noChangeShapeType="1"/>
          </p:cNvSpPr>
          <p:nvPr/>
        </p:nvSpPr>
        <p:spPr bwMode="auto">
          <a:xfrm>
            <a:off x="7086600" y="2819400"/>
            <a:ext cx="381000" cy="2286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447800" y="3810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Los principales indicadores de actividad emprendedora y empresarial resistieron bastante bien los primeros síntomas de la actual crisis hasta Julio de 2008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148013" y="2514600"/>
            <a:ext cx="1676400" cy="836613"/>
          </a:xfrm>
          <a:prstGeom prst="rect">
            <a:avLst/>
          </a:prstGeom>
          <a:solidFill>
            <a:srgbClr val="AAC3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Iniciativas nacientes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Hasta 3 meses</a:t>
            </a:r>
            <a:endParaRPr lang="ca-ES" sz="140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4976813" y="2514600"/>
            <a:ext cx="1752600" cy="836613"/>
          </a:xfrm>
          <a:prstGeom prst="rect">
            <a:avLst/>
          </a:prstGeom>
          <a:solidFill>
            <a:srgbClr val="93A7F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latin typeface="Arial Unicode MS" pitchFamily="34" charset="-128"/>
              </a:rPr>
              <a:t>Iniciativas nuevas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latin typeface="Arial Unicode MS" pitchFamily="34" charset="-128"/>
              </a:rPr>
              <a:t>Entre 3 y 42  meses</a:t>
            </a:r>
            <a:endParaRPr lang="ca-ES" sz="1400">
              <a:latin typeface="Arial Unicode MS" pitchFamily="34" charset="-128"/>
            </a:endParaRP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6958013" y="2514600"/>
            <a:ext cx="1828800" cy="8366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Arial Unicode MS" pitchFamily="34" charset="-128"/>
              </a:rPr>
              <a:t>Iniciativas consolidadas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chemeClr val="bg1"/>
                </a:solidFill>
                <a:latin typeface="Arial Unicode MS" pitchFamily="34" charset="-128"/>
              </a:rPr>
              <a:t>Más de 42  meses</a:t>
            </a:r>
            <a:endParaRPr lang="ca-ES" sz="1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1243013" y="2514600"/>
            <a:ext cx="1676400" cy="836613"/>
          </a:xfrm>
          <a:prstGeom prst="rect">
            <a:avLst/>
          </a:prstGeom>
          <a:solidFill>
            <a:srgbClr val="CAD9F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Emprendedores potenciales</a:t>
            </a:r>
          </a:p>
          <a:p>
            <a:pPr algn="ctr">
              <a:spcBef>
                <a:spcPct val="50000"/>
              </a:spcBef>
            </a:pPr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Idea o Intención</a:t>
            </a:r>
            <a:endParaRPr lang="ca-ES" sz="140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3071813" y="2133600"/>
            <a:ext cx="3733800" cy="1600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2767013" y="2971800"/>
            <a:ext cx="609600" cy="0"/>
          </a:xfrm>
          <a:prstGeom prst="line">
            <a:avLst/>
          </a:prstGeom>
          <a:noFill/>
          <a:ln w="28575">
            <a:solidFill>
              <a:srgbClr val="070D8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>
            <a:off x="4595813" y="2971800"/>
            <a:ext cx="609600" cy="0"/>
          </a:xfrm>
          <a:prstGeom prst="line">
            <a:avLst/>
          </a:prstGeom>
          <a:noFill/>
          <a:ln w="28575">
            <a:solidFill>
              <a:srgbClr val="070D8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6577013" y="2971800"/>
            <a:ext cx="609600" cy="0"/>
          </a:xfrm>
          <a:prstGeom prst="line">
            <a:avLst/>
          </a:prstGeom>
          <a:noFill/>
          <a:ln w="28575">
            <a:solidFill>
              <a:srgbClr val="CACD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1928813" y="3352800"/>
            <a:ext cx="0" cy="1295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3910013" y="3352800"/>
            <a:ext cx="0" cy="1295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5738813" y="3352800"/>
            <a:ext cx="0" cy="1295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7796213" y="3352800"/>
            <a:ext cx="0" cy="12954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3529013" y="18288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solidFill>
                  <a:srgbClr val="000066"/>
                </a:solidFill>
                <a:latin typeface="Arial Unicode MS" pitchFamily="34" charset="-128"/>
              </a:rPr>
              <a:t>Actividad emprendedora Early Stage</a:t>
            </a:r>
            <a:endParaRPr lang="ca-ES" sz="1400" b="1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9232" name="Text Box 22"/>
          <p:cNvSpPr txBox="1">
            <a:spLocks noChangeArrowheads="1"/>
          </p:cNvSpPr>
          <p:nvPr/>
        </p:nvSpPr>
        <p:spPr bwMode="auto">
          <a:xfrm>
            <a:off x="1471613" y="4724400"/>
            <a:ext cx="995362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7,7%</a:t>
            </a:r>
            <a:endParaRPr lang="ca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3" name="Text Box 23"/>
          <p:cNvSpPr txBox="1">
            <a:spLocks noChangeArrowheads="1"/>
          </p:cNvSpPr>
          <p:nvPr/>
        </p:nvSpPr>
        <p:spPr bwMode="auto">
          <a:xfrm>
            <a:off x="3376613" y="4724400"/>
            <a:ext cx="952500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3,3%</a:t>
            </a:r>
            <a:endParaRPr lang="ca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4" name="Text Box 24"/>
          <p:cNvSpPr txBox="1">
            <a:spLocks noChangeArrowheads="1"/>
          </p:cNvSpPr>
          <p:nvPr/>
        </p:nvSpPr>
        <p:spPr bwMode="auto">
          <a:xfrm>
            <a:off x="5281613" y="4724400"/>
            <a:ext cx="981075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3,7%</a:t>
            </a:r>
            <a:endParaRPr lang="ca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5" name="Text Box 25"/>
          <p:cNvSpPr txBox="1">
            <a:spLocks noChangeArrowheads="1"/>
          </p:cNvSpPr>
          <p:nvPr/>
        </p:nvSpPr>
        <p:spPr bwMode="auto">
          <a:xfrm>
            <a:off x="7262813" y="4724400"/>
            <a:ext cx="928687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Tahoma" pitchFamily="34" charset="0"/>
                <a:cs typeface="Tahoma" pitchFamily="34" charset="0"/>
              </a:rPr>
              <a:t>9,1%</a:t>
            </a:r>
            <a:endParaRPr lang="ca-ES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3757613" y="5791200"/>
            <a:ext cx="2133600" cy="466725"/>
          </a:xfrm>
          <a:prstGeom prst="rect">
            <a:avLst/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latin typeface="Arial Unicode MS" pitchFamily="34" charset="-128"/>
              </a:rPr>
              <a:t>TEA = 7,0%</a:t>
            </a:r>
            <a:endParaRPr lang="ca-ES" b="1">
              <a:latin typeface="Arial Unicode MS" pitchFamily="34" charset="-128"/>
            </a:endParaRPr>
          </a:p>
        </p:txBody>
      </p:sp>
      <p:sp>
        <p:nvSpPr>
          <p:cNvPr id="9237" name="Line 27"/>
          <p:cNvSpPr>
            <a:spLocks noChangeShapeType="1"/>
          </p:cNvSpPr>
          <p:nvPr/>
        </p:nvSpPr>
        <p:spPr bwMode="auto">
          <a:xfrm>
            <a:off x="3910013" y="5334000"/>
            <a:ext cx="3810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8" name="Line 28"/>
          <p:cNvSpPr>
            <a:spLocks noChangeShapeType="1"/>
          </p:cNvSpPr>
          <p:nvPr/>
        </p:nvSpPr>
        <p:spPr bwMode="auto">
          <a:xfrm flipH="1">
            <a:off x="5281613" y="5334000"/>
            <a:ext cx="457200" cy="3048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39" name="Oval 29"/>
          <p:cNvSpPr>
            <a:spLocks noChangeArrowheads="1"/>
          </p:cNvSpPr>
          <p:nvPr/>
        </p:nvSpPr>
        <p:spPr bwMode="auto">
          <a:xfrm>
            <a:off x="6424613" y="5486400"/>
            <a:ext cx="2362200" cy="609600"/>
          </a:xfrm>
          <a:prstGeom prst="ellipse">
            <a:avLst/>
          </a:prstGeom>
          <a:solidFill>
            <a:srgbClr val="AAC3F4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% sobre población</a:t>
            </a:r>
          </a:p>
          <a:p>
            <a:pPr algn="ctr"/>
            <a:r>
              <a:rPr lang="es-ES" sz="1400">
                <a:solidFill>
                  <a:srgbClr val="000066"/>
                </a:solidFill>
                <a:latin typeface="Arial Unicode MS" pitchFamily="34" charset="-128"/>
              </a:rPr>
              <a:t>de 18-64 años</a:t>
            </a:r>
            <a:endParaRPr lang="ca-ES" sz="140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9240" name="Line 31"/>
          <p:cNvSpPr>
            <a:spLocks noChangeShapeType="1"/>
          </p:cNvSpPr>
          <p:nvPr/>
        </p:nvSpPr>
        <p:spPr bwMode="auto">
          <a:xfrm>
            <a:off x="4443413" y="4724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41" name="Line 32"/>
          <p:cNvSpPr>
            <a:spLocks noChangeShapeType="1"/>
          </p:cNvSpPr>
          <p:nvPr/>
        </p:nvSpPr>
        <p:spPr bwMode="auto">
          <a:xfrm>
            <a:off x="6348413" y="47244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42" name="Line 33"/>
          <p:cNvSpPr>
            <a:spLocks noChangeShapeType="1"/>
          </p:cNvSpPr>
          <p:nvPr/>
        </p:nvSpPr>
        <p:spPr bwMode="auto">
          <a:xfrm>
            <a:off x="5967413" y="57912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43" name="Line 34"/>
          <p:cNvSpPr>
            <a:spLocks noChangeShapeType="1"/>
          </p:cNvSpPr>
          <p:nvPr/>
        </p:nvSpPr>
        <p:spPr bwMode="auto">
          <a:xfrm flipV="1">
            <a:off x="8329613" y="4724400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9244" name="Line 35"/>
          <p:cNvSpPr>
            <a:spLocks noChangeShapeType="1"/>
          </p:cNvSpPr>
          <p:nvPr/>
        </p:nvSpPr>
        <p:spPr bwMode="auto">
          <a:xfrm flipV="1">
            <a:off x="2538413" y="4724400"/>
            <a:ext cx="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2"/>
          <p:cNvSpPr>
            <a:spLocks noChangeArrowheads="1"/>
          </p:cNvSpPr>
          <p:nvPr/>
        </p:nvSpPr>
        <p:spPr bwMode="auto">
          <a:xfrm>
            <a:off x="2214563" y="1828800"/>
            <a:ext cx="4786312" cy="609600"/>
          </a:xfrm>
          <a:prstGeom prst="homePlate">
            <a:avLst>
              <a:gd name="adj" fmla="val 225005"/>
            </a:avLst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rgbClr val="000066"/>
                </a:solidFill>
                <a:latin typeface="Arial Narrow" pitchFamily="34" charset="0"/>
              </a:rPr>
              <a:t>Disminución de la actividad emprendedora</a:t>
            </a:r>
            <a:endParaRPr lang="en-GB" sz="20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243" name="AutoShape 53"/>
          <p:cNvSpPr>
            <a:spLocks noChangeArrowheads="1"/>
          </p:cNvSpPr>
          <p:nvPr/>
        </p:nvSpPr>
        <p:spPr bwMode="auto">
          <a:xfrm>
            <a:off x="2214563" y="2514600"/>
            <a:ext cx="4857750" cy="609600"/>
          </a:xfrm>
          <a:prstGeom prst="homePlate">
            <a:avLst>
              <a:gd name="adj" fmla="val 231241"/>
            </a:avLst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rgbClr val="000066"/>
                </a:solidFill>
                <a:latin typeface="Arial Narrow" pitchFamily="34" charset="0"/>
              </a:rPr>
              <a:t>Incremento de la actividad consolidada</a:t>
            </a:r>
            <a:endParaRPr lang="en-GB" sz="20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244" name="AutoShape 54"/>
          <p:cNvSpPr>
            <a:spLocks noChangeArrowheads="1"/>
          </p:cNvSpPr>
          <p:nvPr/>
        </p:nvSpPr>
        <p:spPr bwMode="auto">
          <a:xfrm>
            <a:off x="2214563" y="3200400"/>
            <a:ext cx="4786312" cy="609600"/>
          </a:xfrm>
          <a:prstGeom prst="homePlate">
            <a:avLst>
              <a:gd name="adj" fmla="val 231258"/>
            </a:avLst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rgbClr val="000066"/>
                </a:solidFill>
                <a:latin typeface="Arial Narrow" pitchFamily="34" charset="0"/>
              </a:rPr>
              <a:t>Incremento del potencial emprendedor</a:t>
            </a:r>
            <a:endParaRPr lang="en-GB" sz="20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245" name="Text Box 55"/>
          <p:cNvSpPr txBox="1">
            <a:spLocks noChangeArrowheads="1"/>
          </p:cNvSpPr>
          <p:nvPr/>
        </p:nvSpPr>
        <p:spPr bwMode="auto">
          <a:xfrm>
            <a:off x="7186613" y="1905000"/>
            <a:ext cx="1600200" cy="466725"/>
          </a:xfrm>
          <a:prstGeom prst="rect">
            <a:avLst/>
          </a:prstGeom>
          <a:solidFill>
            <a:srgbClr val="CAD9F8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-8,0%</a:t>
            </a:r>
            <a:endParaRPr lang="en-GB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46" name="Text Box 56"/>
          <p:cNvSpPr txBox="1">
            <a:spLocks noChangeArrowheads="1"/>
          </p:cNvSpPr>
          <p:nvPr/>
        </p:nvSpPr>
        <p:spPr bwMode="auto">
          <a:xfrm>
            <a:off x="7186613" y="2590800"/>
            <a:ext cx="1600200" cy="466725"/>
          </a:xfrm>
          <a:prstGeom prst="rect">
            <a:avLst/>
          </a:prstGeom>
          <a:solidFill>
            <a:srgbClr val="CAD9F8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42,2%</a:t>
            </a:r>
            <a:endParaRPr lang="en-GB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47" name="Text Box 57"/>
          <p:cNvSpPr txBox="1">
            <a:spLocks noChangeArrowheads="1"/>
          </p:cNvSpPr>
          <p:nvPr/>
        </p:nvSpPr>
        <p:spPr bwMode="auto">
          <a:xfrm>
            <a:off x="7186613" y="3276600"/>
            <a:ext cx="1600200" cy="466725"/>
          </a:xfrm>
          <a:prstGeom prst="rect">
            <a:avLst/>
          </a:prstGeom>
          <a:solidFill>
            <a:srgbClr val="CAD9F8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12,4%</a:t>
            </a:r>
            <a:endParaRPr lang="en-GB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48" name="AutoShape 58"/>
          <p:cNvSpPr>
            <a:spLocks noChangeArrowheads="1"/>
          </p:cNvSpPr>
          <p:nvPr/>
        </p:nvSpPr>
        <p:spPr bwMode="auto">
          <a:xfrm>
            <a:off x="2214563" y="4572000"/>
            <a:ext cx="4500562" cy="609600"/>
          </a:xfrm>
          <a:prstGeom prst="homePlate">
            <a:avLst>
              <a:gd name="adj" fmla="val 231260"/>
            </a:avLst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rgbClr val="000066"/>
                </a:solidFill>
                <a:latin typeface="Arial Narrow" pitchFamily="34" charset="0"/>
              </a:rPr>
              <a:t>Aumento de la tasa de abandono (real)</a:t>
            </a:r>
            <a:endParaRPr lang="en-GB" sz="20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249" name="Text Box 59"/>
          <p:cNvSpPr txBox="1">
            <a:spLocks noChangeArrowheads="1"/>
          </p:cNvSpPr>
          <p:nvPr/>
        </p:nvSpPr>
        <p:spPr bwMode="auto">
          <a:xfrm>
            <a:off x="6786563" y="4643438"/>
            <a:ext cx="2071687" cy="369887"/>
          </a:xfrm>
          <a:prstGeom prst="rect">
            <a:avLst/>
          </a:prstGeom>
          <a:solidFill>
            <a:srgbClr val="CAD9F8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30,0% (23,0%)</a:t>
            </a:r>
            <a:endParaRPr lang="en-GB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50" name="AutoShape 62"/>
          <p:cNvSpPr>
            <a:spLocks noChangeArrowheads="1"/>
          </p:cNvSpPr>
          <p:nvPr/>
        </p:nvSpPr>
        <p:spPr bwMode="auto">
          <a:xfrm>
            <a:off x="2214563" y="3886200"/>
            <a:ext cx="4786312" cy="609600"/>
          </a:xfrm>
          <a:prstGeom prst="homePlate">
            <a:avLst>
              <a:gd name="adj" fmla="val 231258"/>
            </a:avLst>
          </a:prstGeom>
          <a:solidFill>
            <a:srgbClr val="AAC3F4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2000" b="1">
                <a:solidFill>
                  <a:srgbClr val="000066"/>
                </a:solidFill>
                <a:latin typeface="Arial Narrow" pitchFamily="34" charset="0"/>
              </a:rPr>
              <a:t>Disminución de la actividad naciente</a:t>
            </a:r>
            <a:endParaRPr lang="en-GB" sz="20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0251" name="Text Box 63"/>
          <p:cNvSpPr txBox="1">
            <a:spLocks noChangeArrowheads="1"/>
          </p:cNvSpPr>
          <p:nvPr/>
        </p:nvSpPr>
        <p:spPr bwMode="auto">
          <a:xfrm>
            <a:off x="7186613" y="3962400"/>
            <a:ext cx="1600200" cy="466725"/>
          </a:xfrm>
          <a:prstGeom prst="rect">
            <a:avLst/>
          </a:prstGeom>
          <a:solidFill>
            <a:srgbClr val="CAD9F8"/>
          </a:solidFill>
          <a:ln w="9525">
            <a:solidFill>
              <a:srgbClr val="00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-5,7%</a:t>
            </a:r>
            <a:endParaRPr lang="en-GB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52" name="Line 64"/>
          <p:cNvSpPr>
            <a:spLocks noChangeShapeType="1"/>
          </p:cNvSpPr>
          <p:nvPr/>
        </p:nvSpPr>
        <p:spPr bwMode="auto">
          <a:xfrm>
            <a:off x="4267200" y="5029200"/>
            <a:ext cx="0" cy="5334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0253" name="Text Box 65"/>
          <p:cNvSpPr txBox="1">
            <a:spLocks noChangeArrowheads="1"/>
          </p:cNvSpPr>
          <p:nvPr/>
        </p:nvSpPr>
        <p:spPr bwMode="auto">
          <a:xfrm>
            <a:off x="2109788" y="5562600"/>
            <a:ext cx="6176962" cy="584200"/>
          </a:xfrm>
          <a:prstGeom prst="rect">
            <a:avLst/>
          </a:prstGeom>
          <a:solidFill>
            <a:srgbClr val="000066"/>
          </a:solidFill>
          <a:ln w="9525">
            <a:solidFill>
              <a:srgbClr val="CACDF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solidFill>
                  <a:srgbClr val="CAD9F8"/>
                </a:solidFill>
                <a:latin typeface="Tahoma" pitchFamily="34" charset="0"/>
              </a:rPr>
              <a:t>Un 25,6% de los abandonos resultaron ser traspasos o ventas</a:t>
            </a:r>
          </a:p>
        </p:txBody>
      </p:sp>
      <p:sp>
        <p:nvSpPr>
          <p:cNvPr id="10254" name="Line 66"/>
          <p:cNvSpPr>
            <a:spLocks noChangeShapeType="1"/>
          </p:cNvSpPr>
          <p:nvPr/>
        </p:nvSpPr>
        <p:spPr bwMode="auto">
          <a:xfrm>
            <a:off x="8001000" y="5105400"/>
            <a:ext cx="0" cy="4572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10255" name="Picture 67" descr="D:\GEM07\LOGOS\LOGOS IE\Nuevo logo 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228600"/>
            <a:ext cx="762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23"/>
          <p:cNvSpPr txBox="1">
            <a:spLocks noChangeArrowheads="1"/>
          </p:cNvSpPr>
          <p:nvPr/>
        </p:nvSpPr>
        <p:spPr bwMode="auto">
          <a:xfrm>
            <a:off x="2743200" y="6096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latin typeface="Arial Narrow" pitchFamily="34" charset="0"/>
              </a:rPr>
              <a:t>Evolución 2007-2008</a:t>
            </a:r>
            <a:endParaRPr lang="en-US" b="1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1524000" y="609600"/>
            <a:ext cx="617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Arial Narrow" pitchFamily="34" charset="0"/>
              </a:rPr>
              <a:t>La actividad del business angel español se retrae</a:t>
            </a:r>
            <a:endParaRPr lang="en-US" sz="2000" b="1">
              <a:latin typeface="Arial Narrow" pitchFamily="34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2281238" y="5257800"/>
            <a:ext cx="5791200" cy="91598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CAD9F8"/>
                </a:solidFill>
                <a:latin typeface="Arial Narrow" pitchFamily="34" charset="0"/>
              </a:rPr>
              <a:t>La proporción de business angel disminuye un 13% entre el 2007 y el 2008 y sigue la misma evolución que la del TEA en los cuatro últimos años: la recesión ha tenido su impacto</a:t>
            </a:r>
            <a:endParaRPr lang="en-US" b="1">
              <a:solidFill>
                <a:srgbClr val="CAD9F8"/>
              </a:solidFill>
              <a:latin typeface="Arial Narrow" pitchFamily="34" charset="0"/>
            </a:endParaRPr>
          </a:p>
        </p:txBody>
      </p:sp>
      <p:pic>
        <p:nvPicPr>
          <p:cNvPr id="11268" name="Picture 10" descr="http://tbn3.google.com/images?q=tbn:gQWzo5eLnbA5nM:http://static.consumer.es/www/imgs/2004/05/dine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2700" y="2971800"/>
            <a:ext cx="11541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532"/>
          <p:cNvGrpSpPr>
            <a:grpSpLocks noChangeAspect="1"/>
          </p:cNvGrpSpPr>
          <p:nvPr/>
        </p:nvGrpSpPr>
        <p:grpSpPr bwMode="auto">
          <a:xfrm>
            <a:off x="2071688" y="1000125"/>
            <a:ext cx="5643562" cy="3930650"/>
            <a:chOff x="960" y="672"/>
            <a:chExt cx="3990" cy="2779"/>
          </a:xfrm>
        </p:grpSpPr>
        <p:sp>
          <p:nvSpPr>
            <p:cNvPr id="11270" name="AutoShape 531"/>
            <p:cNvSpPr>
              <a:spLocks noChangeAspect="1" noChangeArrowheads="1" noTextEdit="1"/>
            </p:cNvSpPr>
            <p:nvPr/>
          </p:nvSpPr>
          <p:spPr bwMode="auto">
            <a:xfrm>
              <a:off x="960" y="672"/>
              <a:ext cx="3990" cy="2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11271" name="Group 733"/>
            <p:cNvGrpSpPr>
              <a:grpSpLocks/>
            </p:cNvGrpSpPr>
            <p:nvPr/>
          </p:nvGrpSpPr>
          <p:grpSpPr bwMode="auto">
            <a:xfrm>
              <a:off x="1098" y="920"/>
              <a:ext cx="3372" cy="2376"/>
              <a:chOff x="1098" y="920"/>
              <a:chExt cx="3372" cy="2376"/>
            </a:xfrm>
          </p:grpSpPr>
          <p:sp>
            <p:nvSpPr>
              <p:cNvPr id="11623" name="Rectangle 533"/>
              <p:cNvSpPr>
                <a:spLocks noChangeArrowheads="1"/>
              </p:cNvSpPr>
              <p:nvPr/>
            </p:nvSpPr>
            <p:spPr bwMode="auto">
              <a:xfrm>
                <a:off x="2466" y="920"/>
                <a:ext cx="916" cy="435"/>
              </a:xfrm>
              <a:prstGeom prst="rect">
                <a:avLst/>
              </a:prstGeom>
              <a:noFill/>
              <a:ln w="8">
                <a:solidFill>
                  <a:srgbClr val="42424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4" name="Rectangle 534"/>
              <p:cNvSpPr>
                <a:spLocks noChangeArrowheads="1"/>
              </p:cNvSpPr>
              <p:nvPr/>
            </p:nvSpPr>
            <p:spPr bwMode="auto">
              <a:xfrm>
                <a:off x="2594" y="1084"/>
                <a:ext cx="10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336C9B"/>
                    </a:solidFill>
                    <a:latin typeface="Spss Marker Set"/>
                  </a:rPr>
                  <a:t>W</a:t>
                </a:r>
                <a:endParaRPr lang="es-ES"/>
              </a:p>
            </p:txBody>
          </p:sp>
          <p:sp>
            <p:nvSpPr>
              <p:cNvPr id="11625" name="Line 535"/>
              <p:cNvSpPr>
                <a:spLocks noChangeShapeType="1"/>
              </p:cNvSpPr>
              <p:nvPr/>
            </p:nvSpPr>
            <p:spPr bwMode="auto">
              <a:xfrm>
                <a:off x="2520" y="1138"/>
                <a:ext cx="256" cy="1"/>
              </a:xfrm>
              <a:prstGeom prst="line">
                <a:avLst/>
              </a:prstGeom>
              <a:noFill/>
              <a:ln w="28575">
                <a:solidFill>
                  <a:srgbClr val="336C9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6" name="Rectangle 536"/>
              <p:cNvSpPr>
                <a:spLocks noChangeArrowheads="1"/>
              </p:cNvSpPr>
              <p:nvPr/>
            </p:nvSpPr>
            <p:spPr bwMode="auto">
              <a:xfrm>
                <a:off x="2808" y="1084"/>
                <a:ext cx="497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TEA España</a:t>
                </a:r>
                <a:endParaRPr lang="es-ES"/>
              </a:p>
            </p:txBody>
          </p:sp>
          <p:sp>
            <p:nvSpPr>
              <p:cNvPr id="11627" name="Rectangle 537"/>
              <p:cNvSpPr>
                <a:spLocks noChangeArrowheads="1"/>
              </p:cNvSpPr>
              <p:nvPr/>
            </p:nvSpPr>
            <p:spPr bwMode="auto">
              <a:xfrm>
                <a:off x="2594" y="1216"/>
                <a:ext cx="100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93C0CA"/>
                    </a:solidFill>
                    <a:latin typeface="Spss Marker Set"/>
                  </a:rPr>
                  <a:t>W</a:t>
                </a:r>
                <a:endParaRPr lang="es-ES"/>
              </a:p>
            </p:txBody>
          </p:sp>
          <p:sp>
            <p:nvSpPr>
              <p:cNvPr id="11628" name="Line 538"/>
              <p:cNvSpPr>
                <a:spLocks noChangeShapeType="1"/>
              </p:cNvSpPr>
              <p:nvPr/>
            </p:nvSpPr>
            <p:spPr bwMode="auto">
              <a:xfrm>
                <a:off x="2520" y="1270"/>
                <a:ext cx="256" cy="1"/>
              </a:xfrm>
              <a:prstGeom prst="line">
                <a:avLst/>
              </a:prstGeom>
              <a:noFill/>
              <a:ln w="28575">
                <a:solidFill>
                  <a:srgbClr val="93C0C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9" name="Rectangle 539"/>
              <p:cNvSpPr>
                <a:spLocks noChangeArrowheads="1"/>
              </p:cNvSpPr>
              <p:nvPr/>
            </p:nvSpPr>
            <p:spPr bwMode="auto">
              <a:xfrm>
                <a:off x="2808" y="1216"/>
                <a:ext cx="559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% BA en pob.</a:t>
                </a:r>
                <a:endParaRPr lang="es-ES"/>
              </a:p>
            </p:txBody>
          </p:sp>
          <p:sp>
            <p:nvSpPr>
              <p:cNvPr id="11630" name="Rectangle 540"/>
              <p:cNvSpPr>
                <a:spLocks noChangeArrowheads="1"/>
              </p:cNvSpPr>
              <p:nvPr/>
            </p:nvSpPr>
            <p:spPr bwMode="auto">
              <a:xfrm>
                <a:off x="2520" y="975"/>
                <a:ext cx="357" cy="1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200" b="1">
                    <a:solidFill>
                      <a:srgbClr val="000000"/>
                    </a:solidFill>
                  </a:rPr>
                  <a:t>Series:</a:t>
                </a:r>
                <a:endParaRPr lang="es-ES"/>
              </a:p>
            </p:txBody>
          </p:sp>
          <p:sp>
            <p:nvSpPr>
              <p:cNvPr id="11631" name="Line 541"/>
              <p:cNvSpPr>
                <a:spLocks noChangeShapeType="1"/>
              </p:cNvSpPr>
              <p:nvPr/>
            </p:nvSpPr>
            <p:spPr bwMode="auto">
              <a:xfrm>
                <a:off x="1534" y="2900"/>
                <a:ext cx="2935" cy="1"/>
              </a:xfrm>
              <a:prstGeom prst="line">
                <a:avLst/>
              </a:prstGeom>
              <a:noFill/>
              <a:ln w="0">
                <a:solidFill>
                  <a:srgbClr val="4242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2" name="Line 542"/>
              <p:cNvSpPr>
                <a:spLocks noChangeShapeType="1"/>
              </p:cNvSpPr>
              <p:nvPr/>
            </p:nvSpPr>
            <p:spPr bwMode="auto">
              <a:xfrm>
                <a:off x="1534" y="1433"/>
                <a:ext cx="2935" cy="1"/>
              </a:xfrm>
              <a:prstGeom prst="line">
                <a:avLst/>
              </a:prstGeom>
              <a:noFill/>
              <a:ln w="0">
                <a:solidFill>
                  <a:srgbClr val="4242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3" name="Rectangle 543"/>
              <p:cNvSpPr>
                <a:spLocks noChangeArrowheads="1"/>
              </p:cNvSpPr>
              <p:nvPr/>
            </p:nvSpPr>
            <p:spPr bwMode="auto">
              <a:xfrm>
                <a:off x="1690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4" name="Rectangle 544"/>
              <p:cNvSpPr>
                <a:spLocks noChangeArrowheads="1"/>
              </p:cNvSpPr>
              <p:nvPr/>
            </p:nvSpPr>
            <p:spPr bwMode="auto">
              <a:xfrm>
                <a:off x="2016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5" name="Rectangle 545"/>
              <p:cNvSpPr>
                <a:spLocks noChangeArrowheads="1"/>
              </p:cNvSpPr>
              <p:nvPr/>
            </p:nvSpPr>
            <p:spPr bwMode="auto">
              <a:xfrm>
                <a:off x="2342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6" name="Rectangle 546"/>
              <p:cNvSpPr>
                <a:spLocks noChangeArrowheads="1"/>
              </p:cNvSpPr>
              <p:nvPr/>
            </p:nvSpPr>
            <p:spPr bwMode="auto">
              <a:xfrm>
                <a:off x="2668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7" name="Rectangle 547"/>
              <p:cNvSpPr>
                <a:spLocks noChangeArrowheads="1"/>
              </p:cNvSpPr>
              <p:nvPr/>
            </p:nvSpPr>
            <p:spPr bwMode="auto">
              <a:xfrm>
                <a:off x="2994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8" name="Rectangle 548"/>
              <p:cNvSpPr>
                <a:spLocks noChangeArrowheads="1"/>
              </p:cNvSpPr>
              <p:nvPr/>
            </p:nvSpPr>
            <p:spPr bwMode="auto">
              <a:xfrm>
                <a:off x="3320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39" name="Rectangle 549"/>
              <p:cNvSpPr>
                <a:spLocks noChangeArrowheads="1"/>
              </p:cNvSpPr>
              <p:nvPr/>
            </p:nvSpPr>
            <p:spPr bwMode="auto">
              <a:xfrm>
                <a:off x="3646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40" name="Rectangle 550"/>
              <p:cNvSpPr>
                <a:spLocks noChangeArrowheads="1"/>
              </p:cNvSpPr>
              <p:nvPr/>
            </p:nvSpPr>
            <p:spPr bwMode="auto">
              <a:xfrm>
                <a:off x="3972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41" name="Rectangle 551"/>
              <p:cNvSpPr>
                <a:spLocks noChangeArrowheads="1"/>
              </p:cNvSpPr>
              <p:nvPr/>
            </p:nvSpPr>
            <p:spPr bwMode="auto">
              <a:xfrm>
                <a:off x="4298" y="2900"/>
                <a:ext cx="15" cy="3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42" name="Rectangle 552"/>
              <p:cNvSpPr>
                <a:spLocks noChangeArrowheads="1"/>
              </p:cNvSpPr>
              <p:nvPr/>
            </p:nvSpPr>
            <p:spPr bwMode="auto">
              <a:xfrm>
                <a:off x="1604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2000</a:t>
                </a:r>
                <a:endParaRPr lang="es-ES"/>
              </a:p>
            </p:txBody>
          </p:sp>
          <p:sp>
            <p:nvSpPr>
              <p:cNvPr id="11643" name="Rectangle 553"/>
              <p:cNvSpPr>
                <a:spLocks noChangeArrowheads="1"/>
              </p:cNvSpPr>
              <p:nvPr/>
            </p:nvSpPr>
            <p:spPr bwMode="auto">
              <a:xfrm>
                <a:off x="1930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2001</a:t>
                </a:r>
                <a:endParaRPr lang="es-ES"/>
              </a:p>
            </p:txBody>
          </p:sp>
          <p:sp>
            <p:nvSpPr>
              <p:cNvPr id="11644" name="Rectangle 554"/>
              <p:cNvSpPr>
                <a:spLocks noChangeArrowheads="1"/>
              </p:cNvSpPr>
              <p:nvPr/>
            </p:nvSpPr>
            <p:spPr bwMode="auto">
              <a:xfrm>
                <a:off x="2256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2002</a:t>
                </a:r>
                <a:endParaRPr lang="es-ES"/>
              </a:p>
            </p:txBody>
          </p:sp>
          <p:sp>
            <p:nvSpPr>
              <p:cNvPr id="11645" name="Rectangle 555"/>
              <p:cNvSpPr>
                <a:spLocks noChangeArrowheads="1"/>
              </p:cNvSpPr>
              <p:nvPr/>
            </p:nvSpPr>
            <p:spPr bwMode="auto">
              <a:xfrm>
                <a:off x="2582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2003</a:t>
                </a:r>
                <a:endParaRPr lang="es-ES"/>
              </a:p>
            </p:txBody>
          </p:sp>
          <p:sp>
            <p:nvSpPr>
              <p:cNvPr id="11646" name="Rectangle 556"/>
              <p:cNvSpPr>
                <a:spLocks noChangeArrowheads="1"/>
              </p:cNvSpPr>
              <p:nvPr/>
            </p:nvSpPr>
            <p:spPr bwMode="auto">
              <a:xfrm>
                <a:off x="2908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2004</a:t>
                </a:r>
                <a:endParaRPr lang="es-ES"/>
              </a:p>
            </p:txBody>
          </p:sp>
          <p:sp>
            <p:nvSpPr>
              <p:cNvPr id="11647" name="Rectangle 557"/>
              <p:cNvSpPr>
                <a:spLocks noChangeArrowheads="1"/>
              </p:cNvSpPr>
              <p:nvPr/>
            </p:nvSpPr>
            <p:spPr bwMode="auto">
              <a:xfrm>
                <a:off x="3234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2005</a:t>
                </a:r>
                <a:endParaRPr lang="es-ES"/>
              </a:p>
            </p:txBody>
          </p:sp>
          <p:sp>
            <p:nvSpPr>
              <p:cNvPr id="11648" name="Rectangle 558"/>
              <p:cNvSpPr>
                <a:spLocks noChangeArrowheads="1"/>
              </p:cNvSpPr>
              <p:nvPr/>
            </p:nvSpPr>
            <p:spPr bwMode="auto">
              <a:xfrm>
                <a:off x="3560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2006</a:t>
                </a:r>
                <a:endParaRPr lang="es-ES"/>
              </a:p>
            </p:txBody>
          </p:sp>
          <p:sp>
            <p:nvSpPr>
              <p:cNvPr id="11649" name="Rectangle 559"/>
              <p:cNvSpPr>
                <a:spLocks noChangeArrowheads="1"/>
              </p:cNvSpPr>
              <p:nvPr/>
            </p:nvSpPr>
            <p:spPr bwMode="auto">
              <a:xfrm>
                <a:off x="3887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2007</a:t>
                </a:r>
                <a:endParaRPr lang="es-ES"/>
              </a:p>
            </p:txBody>
          </p:sp>
          <p:sp>
            <p:nvSpPr>
              <p:cNvPr id="11650" name="Rectangle 560"/>
              <p:cNvSpPr>
                <a:spLocks noChangeArrowheads="1"/>
              </p:cNvSpPr>
              <p:nvPr/>
            </p:nvSpPr>
            <p:spPr bwMode="auto">
              <a:xfrm>
                <a:off x="4213" y="2939"/>
                <a:ext cx="225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2008</a:t>
                </a:r>
                <a:endParaRPr lang="es-ES"/>
              </a:p>
            </p:txBody>
          </p:sp>
          <p:sp>
            <p:nvSpPr>
              <p:cNvPr id="11651" name="Rectangle 561"/>
              <p:cNvSpPr>
                <a:spLocks noChangeArrowheads="1"/>
              </p:cNvSpPr>
              <p:nvPr/>
            </p:nvSpPr>
            <p:spPr bwMode="auto">
              <a:xfrm>
                <a:off x="2901" y="3125"/>
                <a:ext cx="264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500" b="1">
                    <a:solidFill>
                      <a:srgbClr val="000000"/>
                    </a:solidFill>
                  </a:rPr>
                  <a:t>Año</a:t>
                </a:r>
                <a:endParaRPr lang="es-ES"/>
              </a:p>
            </p:txBody>
          </p:sp>
          <p:sp>
            <p:nvSpPr>
              <p:cNvPr id="11652" name="Line 562"/>
              <p:cNvSpPr>
                <a:spLocks noChangeShapeType="1"/>
              </p:cNvSpPr>
              <p:nvPr/>
            </p:nvSpPr>
            <p:spPr bwMode="auto">
              <a:xfrm flipV="1">
                <a:off x="1534" y="1433"/>
                <a:ext cx="1" cy="1467"/>
              </a:xfrm>
              <a:prstGeom prst="line">
                <a:avLst/>
              </a:prstGeom>
              <a:noFill/>
              <a:ln w="0">
                <a:solidFill>
                  <a:srgbClr val="4242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3" name="Line 563"/>
              <p:cNvSpPr>
                <a:spLocks noChangeShapeType="1"/>
              </p:cNvSpPr>
              <p:nvPr/>
            </p:nvSpPr>
            <p:spPr bwMode="auto">
              <a:xfrm flipV="1">
                <a:off x="4469" y="1433"/>
                <a:ext cx="1" cy="1467"/>
              </a:xfrm>
              <a:prstGeom prst="line">
                <a:avLst/>
              </a:prstGeom>
              <a:noFill/>
              <a:ln w="0">
                <a:solidFill>
                  <a:srgbClr val="42424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4" name="Rectangle 564"/>
              <p:cNvSpPr>
                <a:spLocks noChangeArrowheads="1"/>
              </p:cNvSpPr>
              <p:nvPr/>
            </p:nvSpPr>
            <p:spPr bwMode="auto">
              <a:xfrm>
                <a:off x="1480" y="2690"/>
                <a:ext cx="5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5" name="Rectangle 565"/>
              <p:cNvSpPr>
                <a:spLocks noChangeArrowheads="1"/>
              </p:cNvSpPr>
              <p:nvPr/>
            </p:nvSpPr>
            <p:spPr bwMode="auto">
              <a:xfrm>
                <a:off x="1480" y="2434"/>
                <a:ext cx="5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6" name="Rectangle 566"/>
              <p:cNvSpPr>
                <a:spLocks noChangeArrowheads="1"/>
              </p:cNvSpPr>
              <p:nvPr/>
            </p:nvSpPr>
            <p:spPr bwMode="auto">
              <a:xfrm>
                <a:off x="1480" y="2186"/>
                <a:ext cx="5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7" name="Rectangle 567"/>
              <p:cNvSpPr>
                <a:spLocks noChangeArrowheads="1"/>
              </p:cNvSpPr>
              <p:nvPr/>
            </p:nvSpPr>
            <p:spPr bwMode="auto">
              <a:xfrm>
                <a:off x="1480" y="1930"/>
                <a:ext cx="54" cy="1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8" name="Rectangle 568"/>
              <p:cNvSpPr>
                <a:spLocks noChangeArrowheads="1"/>
              </p:cNvSpPr>
              <p:nvPr/>
            </p:nvSpPr>
            <p:spPr bwMode="auto">
              <a:xfrm>
                <a:off x="1480" y="1681"/>
                <a:ext cx="5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59" name="Rectangle 569"/>
              <p:cNvSpPr>
                <a:spLocks noChangeArrowheads="1"/>
              </p:cNvSpPr>
              <p:nvPr/>
            </p:nvSpPr>
            <p:spPr bwMode="auto">
              <a:xfrm>
                <a:off x="1302" y="2652"/>
                <a:ext cx="20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3,00</a:t>
                </a:r>
                <a:endParaRPr lang="es-ES"/>
              </a:p>
            </p:txBody>
          </p:sp>
          <p:sp>
            <p:nvSpPr>
              <p:cNvPr id="11660" name="Rectangle 570"/>
              <p:cNvSpPr>
                <a:spLocks noChangeArrowheads="1"/>
              </p:cNvSpPr>
              <p:nvPr/>
            </p:nvSpPr>
            <p:spPr bwMode="auto">
              <a:xfrm>
                <a:off x="1302" y="2396"/>
                <a:ext cx="20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4,00</a:t>
                </a:r>
                <a:endParaRPr lang="es-ES"/>
              </a:p>
            </p:txBody>
          </p:sp>
          <p:sp>
            <p:nvSpPr>
              <p:cNvPr id="11661" name="Rectangle 571"/>
              <p:cNvSpPr>
                <a:spLocks noChangeArrowheads="1"/>
              </p:cNvSpPr>
              <p:nvPr/>
            </p:nvSpPr>
            <p:spPr bwMode="auto">
              <a:xfrm>
                <a:off x="1302" y="2147"/>
                <a:ext cx="20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5,00</a:t>
                </a:r>
                <a:endParaRPr lang="es-ES"/>
              </a:p>
            </p:txBody>
          </p:sp>
          <p:sp>
            <p:nvSpPr>
              <p:cNvPr id="11662" name="Rectangle 572"/>
              <p:cNvSpPr>
                <a:spLocks noChangeArrowheads="1"/>
              </p:cNvSpPr>
              <p:nvPr/>
            </p:nvSpPr>
            <p:spPr bwMode="auto">
              <a:xfrm>
                <a:off x="1302" y="1891"/>
                <a:ext cx="20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6,00</a:t>
                </a:r>
                <a:endParaRPr lang="es-ES"/>
              </a:p>
            </p:txBody>
          </p:sp>
          <p:sp>
            <p:nvSpPr>
              <p:cNvPr id="11663" name="Rectangle 573"/>
              <p:cNvSpPr>
                <a:spLocks noChangeArrowheads="1"/>
              </p:cNvSpPr>
              <p:nvPr/>
            </p:nvSpPr>
            <p:spPr bwMode="auto">
              <a:xfrm>
                <a:off x="1302" y="1643"/>
                <a:ext cx="202" cy="1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100">
                    <a:solidFill>
                      <a:srgbClr val="000000"/>
                    </a:solidFill>
                  </a:rPr>
                  <a:t>7,00</a:t>
                </a:r>
                <a:endParaRPr lang="es-ES"/>
              </a:p>
            </p:txBody>
          </p:sp>
          <p:sp>
            <p:nvSpPr>
              <p:cNvPr id="11664" name="Rectangle 574"/>
              <p:cNvSpPr>
                <a:spLocks noChangeArrowheads="1"/>
              </p:cNvSpPr>
              <p:nvPr/>
            </p:nvSpPr>
            <p:spPr bwMode="auto">
              <a:xfrm rot="-5460000">
                <a:off x="636" y="2064"/>
                <a:ext cx="109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500" b="1">
                    <a:solidFill>
                      <a:srgbClr val="000000"/>
                    </a:solidFill>
                  </a:rPr>
                  <a:t>% sobre pob. 18-64</a:t>
                </a:r>
                <a:endParaRPr lang="es-ES"/>
              </a:p>
            </p:txBody>
          </p:sp>
          <p:sp>
            <p:nvSpPr>
              <p:cNvPr id="11665" name="Line 575"/>
              <p:cNvSpPr>
                <a:spLocks noChangeShapeType="1"/>
              </p:cNvSpPr>
              <p:nvPr/>
            </p:nvSpPr>
            <p:spPr bwMode="auto">
              <a:xfrm>
                <a:off x="154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66" name="Line 576"/>
              <p:cNvSpPr>
                <a:spLocks noChangeShapeType="1"/>
              </p:cNvSpPr>
              <p:nvPr/>
            </p:nvSpPr>
            <p:spPr bwMode="auto">
              <a:xfrm>
                <a:off x="1573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67" name="Line 577"/>
              <p:cNvSpPr>
                <a:spLocks noChangeShapeType="1"/>
              </p:cNvSpPr>
              <p:nvPr/>
            </p:nvSpPr>
            <p:spPr bwMode="auto">
              <a:xfrm>
                <a:off x="1604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68" name="Line 578"/>
              <p:cNvSpPr>
                <a:spLocks noChangeShapeType="1"/>
              </p:cNvSpPr>
              <p:nvPr/>
            </p:nvSpPr>
            <p:spPr bwMode="auto">
              <a:xfrm>
                <a:off x="1635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69" name="Line 579"/>
              <p:cNvSpPr>
                <a:spLocks noChangeShapeType="1"/>
              </p:cNvSpPr>
              <p:nvPr/>
            </p:nvSpPr>
            <p:spPr bwMode="auto">
              <a:xfrm>
                <a:off x="1666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0" name="Line 580"/>
              <p:cNvSpPr>
                <a:spLocks noChangeShapeType="1"/>
              </p:cNvSpPr>
              <p:nvPr/>
            </p:nvSpPr>
            <p:spPr bwMode="auto">
              <a:xfrm>
                <a:off x="1697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1" name="Line 581"/>
              <p:cNvSpPr>
                <a:spLocks noChangeShapeType="1"/>
              </p:cNvSpPr>
              <p:nvPr/>
            </p:nvSpPr>
            <p:spPr bwMode="auto">
              <a:xfrm>
                <a:off x="172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2" name="Line 582"/>
              <p:cNvSpPr>
                <a:spLocks noChangeShapeType="1"/>
              </p:cNvSpPr>
              <p:nvPr/>
            </p:nvSpPr>
            <p:spPr bwMode="auto">
              <a:xfrm>
                <a:off x="176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3" name="Line 583"/>
              <p:cNvSpPr>
                <a:spLocks noChangeShapeType="1"/>
              </p:cNvSpPr>
              <p:nvPr/>
            </p:nvSpPr>
            <p:spPr bwMode="auto">
              <a:xfrm>
                <a:off x="179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4" name="Line 584"/>
              <p:cNvSpPr>
                <a:spLocks noChangeShapeType="1"/>
              </p:cNvSpPr>
              <p:nvPr/>
            </p:nvSpPr>
            <p:spPr bwMode="auto">
              <a:xfrm>
                <a:off x="182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5" name="Line 585"/>
              <p:cNvSpPr>
                <a:spLocks noChangeShapeType="1"/>
              </p:cNvSpPr>
              <p:nvPr/>
            </p:nvSpPr>
            <p:spPr bwMode="auto">
              <a:xfrm>
                <a:off x="185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6" name="Line 586"/>
              <p:cNvSpPr>
                <a:spLocks noChangeShapeType="1"/>
              </p:cNvSpPr>
              <p:nvPr/>
            </p:nvSpPr>
            <p:spPr bwMode="auto">
              <a:xfrm>
                <a:off x="188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7" name="Line 587"/>
              <p:cNvSpPr>
                <a:spLocks noChangeShapeType="1"/>
              </p:cNvSpPr>
              <p:nvPr/>
            </p:nvSpPr>
            <p:spPr bwMode="auto">
              <a:xfrm>
                <a:off x="191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8" name="Line 588"/>
              <p:cNvSpPr>
                <a:spLocks noChangeShapeType="1"/>
              </p:cNvSpPr>
              <p:nvPr/>
            </p:nvSpPr>
            <p:spPr bwMode="auto">
              <a:xfrm>
                <a:off x="1946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79" name="Line 589"/>
              <p:cNvSpPr>
                <a:spLocks noChangeShapeType="1"/>
              </p:cNvSpPr>
              <p:nvPr/>
            </p:nvSpPr>
            <p:spPr bwMode="auto">
              <a:xfrm>
                <a:off x="1977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0" name="Line 590"/>
              <p:cNvSpPr>
                <a:spLocks noChangeShapeType="1"/>
              </p:cNvSpPr>
              <p:nvPr/>
            </p:nvSpPr>
            <p:spPr bwMode="auto">
              <a:xfrm>
                <a:off x="2008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1" name="Line 591"/>
              <p:cNvSpPr>
                <a:spLocks noChangeShapeType="1"/>
              </p:cNvSpPr>
              <p:nvPr/>
            </p:nvSpPr>
            <p:spPr bwMode="auto">
              <a:xfrm>
                <a:off x="203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2" name="Line 592"/>
              <p:cNvSpPr>
                <a:spLocks noChangeShapeType="1"/>
              </p:cNvSpPr>
              <p:nvPr/>
            </p:nvSpPr>
            <p:spPr bwMode="auto">
              <a:xfrm>
                <a:off x="207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3" name="Line 593"/>
              <p:cNvSpPr>
                <a:spLocks noChangeShapeType="1"/>
              </p:cNvSpPr>
              <p:nvPr/>
            </p:nvSpPr>
            <p:spPr bwMode="auto">
              <a:xfrm>
                <a:off x="210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4" name="Line 594"/>
              <p:cNvSpPr>
                <a:spLocks noChangeShapeType="1"/>
              </p:cNvSpPr>
              <p:nvPr/>
            </p:nvSpPr>
            <p:spPr bwMode="auto">
              <a:xfrm>
                <a:off x="213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5" name="Line 595"/>
              <p:cNvSpPr>
                <a:spLocks noChangeShapeType="1"/>
              </p:cNvSpPr>
              <p:nvPr/>
            </p:nvSpPr>
            <p:spPr bwMode="auto">
              <a:xfrm>
                <a:off x="216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6" name="Line 596"/>
              <p:cNvSpPr>
                <a:spLocks noChangeShapeType="1"/>
              </p:cNvSpPr>
              <p:nvPr/>
            </p:nvSpPr>
            <p:spPr bwMode="auto">
              <a:xfrm>
                <a:off x="2194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7" name="Line 597"/>
              <p:cNvSpPr>
                <a:spLocks noChangeShapeType="1"/>
              </p:cNvSpPr>
              <p:nvPr/>
            </p:nvSpPr>
            <p:spPr bwMode="auto">
              <a:xfrm>
                <a:off x="2225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8" name="Line 598"/>
              <p:cNvSpPr>
                <a:spLocks noChangeShapeType="1"/>
              </p:cNvSpPr>
              <p:nvPr/>
            </p:nvSpPr>
            <p:spPr bwMode="auto">
              <a:xfrm>
                <a:off x="2256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89" name="Line 599"/>
              <p:cNvSpPr>
                <a:spLocks noChangeShapeType="1"/>
              </p:cNvSpPr>
              <p:nvPr/>
            </p:nvSpPr>
            <p:spPr bwMode="auto">
              <a:xfrm>
                <a:off x="2287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0" name="Line 600"/>
              <p:cNvSpPr>
                <a:spLocks noChangeShapeType="1"/>
              </p:cNvSpPr>
              <p:nvPr/>
            </p:nvSpPr>
            <p:spPr bwMode="auto">
              <a:xfrm>
                <a:off x="2318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1" name="Line 601"/>
              <p:cNvSpPr>
                <a:spLocks noChangeShapeType="1"/>
              </p:cNvSpPr>
              <p:nvPr/>
            </p:nvSpPr>
            <p:spPr bwMode="auto">
              <a:xfrm>
                <a:off x="235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2" name="Line 602"/>
              <p:cNvSpPr>
                <a:spLocks noChangeShapeType="1"/>
              </p:cNvSpPr>
              <p:nvPr/>
            </p:nvSpPr>
            <p:spPr bwMode="auto">
              <a:xfrm>
                <a:off x="238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3" name="Line 603"/>
              <p:cNvSpPr>
                <a:spLocks noChangeShapeType="1"/>
              </p:cNvSpPr>
              <p:nvPr/>
            </p:nvSpPr>
            <p:spPr bwMode="auto">
              <a:xfrm>
                <a:off x="241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4" name="Line 604"/>
              <p:cNvSpPr>
                <a:spLocks noChangeShapeType="1"/>
              </p:cNvSpPr>
              <p:nvPr/>
            </p:nvSpPr>
            <p:spPr bwMode="auto">
              <a:xfrm>
                <a:off x="244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5" name="Line 605"/>
              <p:cNvSpPr>
                <a:spLocks noChangeShapeType="1"/>
              </p:cNvSpPr>
              <p:nvPr/>
            </p:nvSpPr>
            <p:spPr bwMode="auto">
              <a:xfrm>
                <a:off x="247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6" name="Line 606"/>
              <p:cNvSpPr>
                <a:spLocks noChangeShapeType="1"/>
              </p:cNvSpPr>
              <p:nvPr/>
            </p:nvSpPr>
            <p:spPr bwMode="auto">
              <a:xfrm>
                <a:off x="250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7" name="Line 607"/>
              <p:cNvSpPr>
                <a:spLocks noChangeShapeType="1"/>
              </p:cNvSpPr>
              <p:nvPr/>
            </p:nvSpPr>
            <p:spPr bwMode="auto">
              <a:xfrm>
                <a:off x="2536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8" name="Line 608"/>
              <p:cNvSpPr>
                <a:spLocks noChangeShapeType="1"/>
              </p:cNvSpPr>
              <p:nvPr/>
            </p:nvSpPr>
            <p:spPr bwMode="auto">
              <a:xfrm>
                <a:off x="2567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99" name="Line 609"/>
              <p:cNvSpPr>
                <a:spLocks noChangeShapeType="1"/>
              </p:cNvSpPr>
              <p:nvPr/>
            </p:nvSpPr>
            <p:spPr bwMode="auto">
              <a:xfrm>
                <a:off x="2598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0" name="Line 610"/>
              <p:cNvSpPr>
                <a:spLocks noChangeShapeType="1"/>
              </p:cNvSpPr>
              <p:nvPr/>
            </p:nvSpPr>
            <p:spPr bwMode="auto">
              <a:xfrm>
                <a:off x="262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1" name="Line 611"/>
              <p:cNvSpPr>
                <a:spLocks noChangeShapeType="1"/>
              </p:cNvSpPr>
              <p:nvPr/>
            </p:nvSpPr>
            <p:spPr bwMode="auto">
              <a:xfrm>
                <a:off x="266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2" name="Line 612"/>
              <p:cNvSpPr>
                <a:spLocks noChangeShapeType="1"/>
              </p:cNvSpPr>
              <p:nvPr/>
            </p:nvSpPr>
            <p:spPr bwMode="auto">
              <a:xfrm>
                <a:off x="269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3" name="Line 613"/>
              <p:cNvSpPr>
                <a:spLocks noChangeShapeType="1"/>
              </p:cNvSpPr>
              <p:nvPr/>
            </p:nvSpPr>
            <p:spPr bwMode="auto">
              <a:xfrm>
                <a:off x="272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4" name="Line 614"/>
              <p:cNvSpPr>
                <a:spLocks noChangeShapeType="1"/>
              </p:cNvSpPr>
              <p:nvPr/>
            </p:nvSpPr>
            <p:spPr bwMode="auto">
              <a:xfrm>
                <a:off x="275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5" name="Line 615"/>
              <p:cNvSpPr>
                <a:spLocks noChangeShapeType="1"/>
              </p:cNvSpPr>
              <p:nvPr/>
            </p:nvSpPr>
            <p:spPr bwMode="auto">
              <a:xfrm>
                <a:off x="2784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6" name="Line 616"/>
              <p:cNvSpPr>
                <a:spLocks noChangeShapeType="1"/>
              </p:cNvSpPr>
              <p:nvPr/>
            </p:nvSpPr>
            <p:spPr bwMode="auto">
              <a:xfrm>
                <a:off x="2815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7" name="Line 617"/>
              <p:cNvSpPr>
                <a:spLocks noChangeShapeType="1"/>
              </p:cNvSpPr>
              <p:nvPr/>
            </p:nvSpPr>
            <p:spPr bwMode="auto">
              <a:xfrm>
                <a:off x="2846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8" name="Line 618"/>
              <p:cNvSpPr>
                <a:spLocks noChangeShapeType="1"/>
              </p:cNvSpPr>
              <p:nvPr/>
            </p:nvSpPr>
            <p:spPr bwMode="auto">
              <a:xfrm>
                <a:off x="2877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09" name="Line 619"/>
              <p:cNvSpPr>
                <a:spLocks noChangeShapeType="1"/>
              </p:cNvSpPr>
              <p:nvPr/>
            </p:nvSpPr>
            <p:spPr bwMode="auto">
              <a:xfrm>
                <a:off x="2908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0" name="Line 620"/>
              <p:cNvSpPr>
                <a:spLocks noChangeShapeType="1"/>
              </p:cNvSpPr>
              <p:nvPr/>
            </p:nvSpPr>
            <p:spPr bwMode="auto">
              <a:xfrm>
                <a:off x="2939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1" name="Line 621"/>
              <p:cNvSpPr>
                <a:spLocks noChangeShapeType="1"/>
              </p:cNvSpPr>
              <p:nvPr/>
            </p:nvSpPr>
            <p:spPr bwMode="auto">
              <a:xfrm>
                <a:off x="297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2" name="Line 622"/>
              <p:cNvSpPr>
                <a:spLocks noChangeShapeType="1"/>
              </p:cNvSpPr>
              <p:nvPr/>
            </p:nvSpPr>
            <p:spPr bwMode="auto">
              <a:xfrm>
                <a:off x="300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3" name="Line 623"/>
              <p:cNvSpPr>
                <a:spLocks noChangeShapeType="1"/>
              </p:cNvSpPr>
              <p:nvPr/>
            </p:nvSpPr>
            <p:spPr bwMode="auto">
              <a:xfrm>
                <a:off x="303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4" name="Line 624"/>
              <p:cNvSpPr>
                <a:spLocks noChangeShapeType="1"/>
              </p:cNvSpPr>
              <p:nvPr/>
            </p:nvSpPr>
            <p:spPr bwMode="auto">
              <a:xfrm>
                <a:off x="306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5" name="Line 625"/>
              <p:cNvSpPr>
                <a:spLocks noChangeShapeType="1"/>
              </p:cNvSpPr>
              <p:nvPr/>
            </p:nvSpPr>
            <p:spPr bwMode="auto">
              <a:xfrm>
                <a:off x="309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6" name="Line 626"/>
              <p:cNvSpPr>
                <a:spLocks noChangeShapeType="1"/>
              </p:cNvSpPr>
              <p:nvPr/>
            </p:nvSpPr>
            <p:spPr bwMode="auto">
              <a:xfrm>
                <a:off x="3126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7" name="Line 627"/>
              <p:cNvSpPr>
                <a:spLocks noChangeShapeType="1"/>
              </p:cNvSpPr>
              <p:nvPr/>
            </p:nvSpPr>
            <p:spPr bwMode="auto">
              <a:xfrm>
                <a:off x="3157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8" name="Line 628"/>
              <p:cNvSpPr>
                <a:spLocks noChangeShapeType="1"/>
              </p:cNvSpPr>
              <p:nvPr/>
            </p:nvSpPr>
            <p:spPr bwMode="auto">
              <a:xfrm>
                <a:off x="3188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19" name="Line 629"/>
              <p:cNvSpPr>
                <a:spLocks noChangeShapeType="1"/>
              </p:cNvSpPr>
              <p:nvPr/>
            </p:nvSpPr>
            <p:spPr bwMode="auto">
              <a:xfrm>
                <a:off x="321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0" name="Line 630"/>
              <p:cNvSpPr>
                <a:spLocks noChangeShapeType="1"/>
              </p:cNvSpPr>
              <p:nvPr/>
            </p:nvSpPr>
            <p:spPr bwMode="auto">
              <a:xfrm>
                <a:off x="325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1" name="Line 631"/>
              <p:cNvSpPr>
                <a:spLocks noChangeShapeType="1"/>
              </p:cNvSpPr>
              <p:nvPr/>
            </p:nvSpPr>
            <p:spPr bwMode="auto">
              <a:xfrm>
                <a:off x="328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2" name="Line 632"/>
              <p:cNvSpPr>
                <a:spLocks noChangeShapeType="1"/>
              </p:cNvSpPr>
              <p:nvPr/>
            </p:nvSpPr>
            <p:spPr bwMode="auto">
              <a:xfrm>
                <a:off x="331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3" name="Line 633"/>
              <p:cNvSpPr>
                <a:spLocks noChangeShapeType="1"/>
              </p:cNvSpPr>
              <p:nvPr/>
            </p:nvSpPr>
            <p:spPr bwMode="auto">
              <a:xfrm>
                <a:off x="334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4" name="Line 634"/>
              <p:cNvSpPr>
                <a:spLocks noChangeShapeType="1"/>
              </p:cNvSpPr>
              <p:nvPr/>
            </p:nvSpPr>
            <p:spPr bwMode="auto">
              <a:xfrm>
                <a:off x="337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5" name="Line 635"/>
              <p:cNvSpPr>
                <a:spLocks noChangeShapeType="1"/>
              </p:cNvSpPr>
              <p:nvPr/>
            </p:nvSpPr>
            <p:spPr bwMode="auto">
              <a:xfrm>
                <a:off x="3405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6" name="Line 636"/>
              <p:cNvSpPr>
                <a:spLocks noChangeShapeType="1"/>
              </p:cNvSpPr>
              <p:nvPr/>
            </p:nvSpPr>
            <p:spPr bwMode="auto">
              <a:xfrm>
                <a:off x="3436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7" name="Line 637"/>
              <p:cNvSpPr>
                <a:spLocks noChangeShapeType="1"/>
              </p:cNvSpPr>
              <p:nvPr/>
            </p:nvSpPr>
            <p:spPr bwMode="auto">
              <a:xfrm>
                <a:off x="3467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8" name="Line 638"/>
              <p:cNvSpPr>
                <a:spLocks noChangeShapeType="1"/>
              </p:cNvSpPr>
              <p:nvPr/>
            </p:nvSpPr>
            <p:spPr bwMode="auto">
              <a:xfrm>
                <a:off x="3498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29" name="Line 639"/>
              <p:cNvSpPr>
                <a:spLocks noChangeShapeType="1"/>
              </p:cNvSpPr>
              <p:nvPr/>
            </p:nvSpPr>
            <p:spPr bwMode="auto">
              <a:xfrm>
                <a:off x="3529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0" name="Line 640"/>
              <p:cNvSpPr>
                <a:spLocks noChangeShapeType="1"/>
              </p:cNvSpPr>
              <p:nvPr/>
            </p:nvSpPr>
            <p:spPr bwMode="auto">
              <a:xfrm>
                <a:off x="3560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1" name="Line 641"/>
              <p:cNvSpPr>
                <a:spLocks noChangeShapeType="1"/>
              </p:cNvSpPr>
              <p:nvPr/>
            </p:nvSpPr>
            <p:spPr bwMode="auto">
              <a:xfrm>
                <a:off x="359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2" name="Line 642"/>
              <p:cNvSpPr>
                <a:spLocks noChangeShapeType="1"/>
              </p:cNvSpPr>
              <p:nvPr/>
            </p:nvSpPr>
            <p:spPr bwMode="auto">
              <a:xfrm>
                <a:off x="362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3" name="Line 643"/>
              <p:cNvSpPr>
                <a:spLocks noChangeShapeType="1"/>
              </p:cNvSpPr>
              <p:nvPr/>
            </p:nvSpPr>
            <p:spPr bwMode="auto">
              <a:xfrm>
                <a:off x="365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4" name="Line 644"/>
              <p:cNvSpPr>
                <a:spLocks noChangeShapeType="1"/>
              </p:cNvSpPr>
              <p:nvPr/>
            </p:nvSpPr>
            <p:spPr bwMode="auto">
              <a:xfrm>
                <a:off x="368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5" name="Line 645"/>
              <p:cNvSpPr>
                <a:spLocks noChangeShapeType="1"/>
              </p:cNvSpPr>
              <p:nvPr/>
            </p:nvSpPr>
            <p:spPr bwMode="auto">
              <a:xfrm>
                <a:off x="3716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6" name="Line 646"/>
              <p:cNvSpPr>
                <a:spLocks noChangeShapeType="1"/>
              </p:cNvSpPr>
              <p:nvPr/>
            </p:nvSpPr>
            <p:spPr bwMode="auto">
              <a:xfrm>
                <a:off x="3747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7" name="Line 647"/>
              <p:cNvSpPr>
                <a:spLocks noChangeShapeType="1"/>
              </p:cNvSpPr>
              <p:nvPr/>
            </p:nvSpPr>
            <p:spPr bwMode="auto">
              <a:xfrm>
                <a:off x="3778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8" name="Line 648"/>
              <p:cNvSpPr>
                <a:spLocks noChangeShapeType="1"/>
              </p:cNvSpPr>
              <p:nvPr/>
            </p:nvSpPr>
            <p:spPr bwMode="auto">
              <a:xfrm>
                <a:off x="380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39" name="Line 649"/>
              <p:cNvSpPr>
                <a:spLocks noChangeShapeType="1"/>
              </p:cNvSpPr>
              <p:nvPr/>
            </p:nvSpPr>
            <p:spPr bwMode="auto">
              <a:xfrm>
                <a:off x="384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0" name="Line 650"/>
              <p:cNvSpPr>
                <a:spLocks noChangeShapeType="1"/>
              </p:cNvSpPr>
              <p:nvPr/>
            </p:nvSpPr>
            <p:spPr bwMode="auto">
              <a:xfrm>
                <a:off x="3871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1" name="Line 651"/>
              <p:cNvSpPr>
                <a:spLocks noChangeShapeType="1"/>
              </p:cNvSpPr>
              <p:nvPr/>
            </p:nvSpPr>
            <p:spPr bwMode="auto">
              <a:xfrm>
                <a:off x="3902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2" name="Line 652"/>
              <p:cNvSpPr>
                <a:spLocks noChangeShapeType="1"/>
              </p:cNvSpPr>
              <p:nvPr/>
            </p:nvSpPr>
            <p:spPr bwMode="auto">
              <a:xfrm>
                <a:off x="393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3" name="Line 653"/>
              <p:cNvSpPr>
                <a:spLocks noChangeShapeType="1"/>
              </p:cNvSpPr>
              <p:nvPr/>
            </p:nvSpPr>
            <p:spPr bwMode="auto">
              <a:xfrm>
                <a:off x="396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4" name="Line 654"/>
              <p:cNvSpPr>
                <a:spLocks noChangeShapeType="1"/>
              </p:cNvSpPr>
              <p:nvPr/>
            </p:nvSpPr>
            <p:spPr bwMode="auto">
              <a:xfrm>
                <a:off x="399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5" name="Line 655"/>
              <p:cNvSpPr>
                <a:spLocks noChangeShapeType="1"/>
              </p:cNvSpPr>
              <p:nvPr/>
            </p:nvSpPr>
            <p:spPr bwMode="auto">
              <a:xfrm>
                <a:off x="4026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6" name="Line 656"/>
              <p:cNvSpPr>
                <a:spLocks noChangeShapeType="1"/>
              </p:cNvSpPr>
              <p:nvPr/>
            </p:nvSpPr>
            <p:spPr bwMode="auto">
              <a:xfrm>
                <a:off x="4057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7" name="Line 657"/>
              <p:cNvSpPr>
                <a:spLocks noChangeShapeType="1"/>
              </p:cNvSpPr>
              <p:nvPr/>
            </p:nvSpPr>
            <p:spPr bwMode="auto">
              <a:xfrm>
                <a:off x="4088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8" name="Line 658"/>
              <p:cNvSpPr>
                <a:spLocks noChangeShapeType="1"/>
              </p:cNvSpPr>
              <p:nvPr/>
            </p:nvSpPr>
            <p:spPr bwMode="auto">
              <a:xfrm>
                <a:off x="4119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49" name="Line 659"/>
              <p:cNvSpPr>
                <a:spLocks noChangeShapeType="1"/>
              </p:cNvSpPr>
              <p:nvPr/>
            </p:nvSpPr>
            <p:spPr bwMode="auto">
              <a:xfrm>
                <a:off x="4150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0" name="Line 660"/>
              <p:cNvSpPr>
                <a:spLocks noChangeShapeType="1"/>
              </p:cNvSpPr>
              <p:nvPr/>
            </p:nvSpPr>
            <p:spPr bwMode="auto">
              <a:xfrm>
                <a:off x="4181" y="2698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1" name="Line 661"/>
              <p:cNvSpPr>
                <a:spLocks noChangeShapeType="1"/>
              </p:cNvSpPr>
              <p:nvPr/>
            </p:nvSpPr>
            <p:spPr bwMode="auto">
              <a:xfrm>
                <a:off x="4213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2" name="Line 662"/>
              <p:cNvSpPr>
                <a:spLocks noChangeShapeType="1"/>
              </p:cNvSpPr>
              <p:nvPr/>
            </p:nvSpPr>
            <p:spPr bwMode="auto">
              <a:xfrm>
                <a:off x="4244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3" name="Line 663"/>
              <p:cNvSpPr>
                <a:spLocks noChangeShapeType="1"/>
              </p:cNvSpPr>
              <p:nvPr/>
            </p:nvSpPr>
            <p:spPr bwMode="auto">
              <a:xfrm>
                <a:off x="4275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4" name="Line 664"/>
              <p:cNvSpPr>
                <a:spLocks noChangeShapeType="1"/>
              </p:cNvSpPr>
              <p:nvPr/>
            </p:nvSpPr>
            <p:spPr bwMode="auto">
              <a:xfrm>
                <a:off x="4306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5" name="Line 665"/>
              <p:cNvSpPr>
                <a:spLocks noChangeShapeType="1"/>
              </p:cNvSpPr>
              <p:nvPr/>
            </p:nvSpPr>
            <p:spPr bwMode="auto">
              <a:xfrm>
                <a:off x="4337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6" name="Line 666"/>
              <p:cNvSpPr>
                <a:spLocks noChangeShapeType="1"/>
              </p:cNvSpPr>
              <p:nvPr/>
            </p:nvSpPr>
            <p:spPr bwMode="auto">
              <a:xfrm>
                <a:off x="4368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7" name="Line 667"/>
              <p:cNvSpPr>
                <a:spLocks noChangeShapeType="1"/>
              </p:cNvSpPr>
              <p:nvPr/>
            </p:nvSpPr>
            <p:spPr bwMode="auto">
              <a:xfrm>
                <a:off x="4399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8" name="Line 668"/>
              <p:cNvSpPr>
                <a:spLocks noChangeShapeType="1"/>
              </p:cNvSpPr>
              <p:nvPr/>
            </p:nvSpPr>
            <p:spPr bwMode="auto">
              <a:xfrm>
                <a:off x="4430" y="2698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59" name="Line 669"/>
              <p:cNvSpPr>
                <a:spLocks noChangeShapeType="1"/>
              </p:cNvSpPr>
              <p:nvPr/>
            </p:nvSpPr>
            <p:spPr bwMode="auto">
              <a:xfrm>
                <a:off x="154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0" name="Line 670"/>
              <p:cNvSpPr>
                <a:spLocks noChangeShapeType="1"/>
              </p:cNvSpPr>
              <p:nvPr/>
            </p:nvSpPr>
            <p:spPr bwMode="auto">
              <a:xfrm>
                <a:off x="1573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1" name="Line 671"/>
              <p:cNvSpPr>
                <a:spLocks noChangeShapeType="1"/>
              </p:cNvSpPr>
              <p:nvPr/>
            </p:nvSpPr>
            <p:spPr bwMode="auto">
              <a:xfrm>
                <a:off x="1604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2" name="Line 672"/>
              <p:cNvSpPr>
                <a:spLocks noChangeShapeType="1"/>
              </p:cNvSpPr>
              <p:nvPr/>
            </p:nvSpPr>
            <p:spPr bwMode="auto">
              <a:xfrm>
                <a:off x="1635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3" name="Line 673"/>
              <p:cNvSpPr>
                <a:spLocks noChangeShapeType="1"/>
              </p:cNvSpPr>
              <p:nvPr/>
            </p:nvSpPr>
            <p:spPr bwMode="auto">
              <a:xfrm>
                <a:off x="1666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4" name="Line 674"/>
              <p:cNvSpPr>
                <a:spLocks noChangeShapeType="1"/>
              </p:cNvSpPr>
              <p:nvPr/>
            </p:nvSpPr>
            <p:spPr bwMode="auto">
              <a:xfrm>
                <a:off x="1697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5" name="Line 675"/>
              <p:cNvSpPr>
                <a:spLocks noChangeShapeType="1"/>
              </p:cNvSpPr>
              <p:nvPr/>
            </p:nvSpPr>
            <p:spPr bwMode="auto">
              <a:xfrm>
                <a:off x="172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6" name="Line 676"/>
              <p:cNvSpPr>
                <a:spLocks noChangeShapeType="1"/>
              </p:cNvSpPr>
              <p:nvPr/>
            </p:nvSpPr>
            <p:spPr bwMode="auto">
              <a:xfrm>
                <a:off x="176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7" name="Line 677"/>
              <p:cNvSpPr>
                <a:spLocks noChangeShapeType="1"/>
              </p:cNvSpPr>
              <p:nvPr/>
            </p:nvSpPr>
            <p:spPr bwMode="auto">
              <a:xfrm>
                <a:off x="179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8" name="Line 678"/>
              <p:cNvSpPr>
                <a:spLocks noChangeShapeType="1"/>
              </p:cNvSpPr>
              <p:nvPr/>
            </p:nvSpPr>
            <p:spPr bwMode="auto">
              <a:xfrm>
                <a:off x="182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69" name="Line 679"/>
              <p:cNvSpPr>
                <a:spLocks noChangeShapeType="1"/>
              </p:cNvSpPr>
              <p:nvPr/>
            </p:nvSpPr>
            <p:spPr bwMode="auto">
              <a:xfrm>
                <a:off x="185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0" name="Line 680"/>
              <p:cNvSpPr>
                <a:spLocks noChangeShapeType="1"/>
              </p:cNvSpPr>
              <p:nvPr/>
            </p:nvSpPr>
            <p:spPr bwMode="auto">
              <a:xfrm>
                <a:off x="188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1" name="Line 681"/>
              <p:cNvSpPr>
                <a:spLocks noChangeShapeType="1"/>
              </p:cNvSpPr>
              <p:nvPr/>
            </p:nvSpPr>
            <p:spPr bwMode="auto">
              <a:xfrm>
                <a:off x="191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2" name="Line 682"/>
              <p:cNvSpPr>
                <a:spLocks noChangeShapeType="1"/>
              </p:cNvSpPr>
              <p:nvPr/>
            </p:nvSpPr>
            <p:spPr bwMode="auto">
              <a:xfrm>
                <a:off x="1946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3" name="Line 683"/>
              <p:cNvSpPr>
                <a:spLocks noChangeShapeType="1"/>
              </p:cNvSpPr>
              <p:nvPr/>
            </p:nvSpPr>
            <p:spPr bwMode="auto">
              <a:xfrm>
                <a:off x="1977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4" name="Line 684"/>
              <p:cNvSpPr>
                <a:spLocks noChangeShapeType="1"/>
              </p:cNvSpPr>
              <p:nvPr/>
            </p:nvSpPr>
            <p:spPr bwMode="auto">
              <a:xfrm>
                <a:off x="2008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5" name="Line 685"/>
              <p:cNvSpPr>
                <a:spLocks noChangeShapeType="1"/>
              </p:cNvSpPr>
              <p:nvPr/>
            </p:nvSpPr>
            <p:spPr bwMode="auto">
              <a:xfrm>
                <a:off x="203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6" name="Line 686"/>
              <p:cNvSpPr>
                <a:spLocks noChangeShapeType="1"/>
              </p:cNvSpPr>
              <p:nvPr/>
            </p:nvSpPr>
            <p:spPr bwMode="auto">
              <a:xfrm>
                <a:off x="207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7" name="Line 687"/>
              <p:cNvSpPr>
                <a:spLocks noChangeShapeType="1"/>
              </p:cNvSpPr>
              <p:nvPr/>
            </p:nvSpPr>
            <p:spPr bwMode="auto">
              <a:xfrm>
                <a:off x="210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8" name="Line 688"/>
              <p:cNvSpPr>
                <a:spLocks noChangeShapeType="1"/>
              </p:cNvSpPr>
              <p:nvPr/>
            </p:nvSpPr>
            <p:spPr bwMode="auto">
              <a:xfrm>
                <a:off x="213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79" name="Line 689"/>
              <p:cNvSpPr>
                <a:spLocks noChangeShapeType="1"/>
              </p:cNvSpPr>
              <p:nvPr/>
            </p:nvSpPr>
            <p:spPr bwMode="auto">
              <a:xfrm>
                <a:off x="216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0" name="Line 690"/>
              <p:cNvSpPr>
                <a:spLocks noChangeShapeType="1"/>
              </p:cNvSpPr>
              <p:nvPr/>
            </p:nvSpPr>
            <p:spPr bwMode="auto">
              <a:xfrm>
                <a:off x="2194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1" name="Line 691"/>
              <p:cNvSpPr>
                <a:spLocks noChangeShapeType="1"/>
              </p:cNvSpPr>
              <p:nvPr/>
            </p:nvSpPr>
            <p:spPr bwMode="auto">
              <a:xfrm>
                <a:off x="2225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2" name="Line 692"/>
              <p:cNvSpPr>
                <a:spLocks noChangeShapeType="1"/>
              </p:cNvSpPr>
              <p:nvPr/>
            </p:nvSpPr>
            <p:spPr bwMode="auto">
              <a:xfrm>
                <a:off x="2256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3" name="Line 693"/>
              <p:cNvSpPr>
                <a:spLocks noChangeShapeType="1"/>
              </p:cNvSpPr>
              <p:nvPr/>
            </p:nvSpPr>
            <p:spPr bwMode="auto">
              <a:xfrm>
                <a:off x="2287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4" name="Line 694"/>
              <p:cNvSpPr>
                <a:spLocks noChangeShapeType="1"/>
              </p:cNvSpPr>
              <p:nvPr/>
            </p:nvSpPr>
            <p:spPr bwMode="auto">
              <a:xfrm>
                <a:off x="2318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5" name="Line 695"/>
              <p:cNvSpPr>
                <a:spLocks noChangeShapeType="1"/>
              </p:cNvSpPr>
              <p:nvPr/>
            </p:nvSpPr>
            <p:spPr bwMode="auto">
              <a:xfrm>
                <a:off x="235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6" name="Line 696"/>
              <p:cNvSpPr>
                <a:spLocks noChangeShapeType="1"/>
              </p:cNvSpPr>
              <p:nvPr/>
            </p:nvSpPr>
            <p:spPr bwMode="auto">
              <a:xfrm>
                <a:off x="238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7" name="Line 697"/>
              <p:cNvSpPr>
                <a:spLocks noChangeShapeType="1"/>
              </p:cNvSpPr>
              <p:nvPr/>
            </p:nvSpPr>
            <p:spPr bwMode="auto">
              <a:xfrm>
                <a:off x="241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8" name="Line 698"/>
              <p:cNvSpPr>
                <a:spLocks noChangeShapeType="1"/>
              </p:cNvSpPr>
              <p:nvPr/>
            </p:nvSpPr>
            <p:spPr bwMode="auto">
              <a:xfrm>
                <a:off x="244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89" name="Line 699"/>
              <p:cNvSpPr>
                <a:spLocks noChangeShapeType="1"/>
              </p:cNvSpPr>
              <p:nvPr/>
            </p:nvSpPr>
            <p:spPr bwMode="auto">
              <a:xfrm>
                <a:off x="247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0" name="Line 700"/>
              <p:cNvSpPr>
                <a:spLocks noChangeShapeType="1"/>
              </p:cNvSpPr>
              <p:nvPr/>
            </p:nvSpPr>
            <p:spPr bwMode="auto">
              <a:xfrm>
                <a:off x="250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1" name="Line 701"/>
              <p:cNvSpPr>
                <a:spLocks noChangeShapeType="1"/>
              </p:cNvSpPr>
              <p:nvPr/>
            </p:nvSpPr>
            <p:spPr bwMode="auto">
              <a:xfrm>
                <a:off x="2536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2" name="Line 702"/>
              <p:cNvSpPr>
                <a:spLocks noChangeShapeType="1"/>
              </p:cNvSpPr>
              <p:nvPr/>
            </p:nvSpPr>
            <p:spPr bwMode="auto">
              <a:xfrm>
                <a:off x="2567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3" name="Line 703"/>
              <p:cNvSpPr>
                <a:spLocks noChangeShapeType="1"/>
              </p:cNvSpPr>
              <p:nvPr/>
            </p:nvSpPr>
            <p:spPr bwMode="auto">
              <a:xfrm>
                <a:off x="2598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4" name="Line 704"/>
              <p:cNvSpPr>
                <a:spLocks noChangeShapeType="1"/>
              </p:cNvSpPr>
              <p:nvPr/>
            </p:nvSpPr>
            <p:spPr bwMode="auto">
              <a:xfrm>
                <a:off x="262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5" name="Line 705"/>
              <p:cNvSpPr>
                <a:spLocks noChangeShapeType="1"/>
              </p:cNvSpPr>
              <p:nvPr/>
            </p:nvSpPr>
            <p:spPr bwMode="auto">
              <a:xfrm>
                <a:off x="266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6" name="Line 706"/>
              <p:cNvSpPr>
                <a:spLocks noChangeShapeType="1"/>
              </p:cNvSpPr>
              <p:nvPr/>
            </p:nvSpPr>
            <p:spPr bwMode="auto">
              <a:xfrm>
                <a:off x="269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7" name="Line 707"/>
              <p:cNvSpPr>
                <a:spLocks noChangeShapeType="1"/>
              </p:cNvSpPr>
              <p:nvPr/>
            </p:nvSpPr>
            <p:spPr bwMode="auto">
              <a:xfrm>
                <a:off x="272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8" name="Line 708"/>
              <p:cNvSpPr>
                <a:spLocks noChangeShapeType="1"/>
              </p:cNvSpPr>
              <p:nvPr/>
            </p:nvSpPr>
            <p:spPr bwMode="auto">
              <a:xfrm>
                <a:off x="275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799" name="Line 709"/>
              <p:cNvSpPr>
                <a:spLocks noChangeShapeType="1"/>
              </p:cNvSpPr>
              <p:nvPr/>
            </p:nvSpPr>
            <p:spPr bwMode="auto">
              <a:xfrm>
                <a:off x="2784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0" name="Line 710"/>
              <p:cNvSpPr>
                <a:spLocks noChangeShapeType="1"/>
              </p:cNvSpPr>
              <p:nvPr/>
            </p:nvSpPr>
            <p:spPr bwMode="auto">
              <a:xfrm>
                <a:off x="2815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1" name="Line 711"/>
              <p:cNvSpPr>
                <a:spLocks noChangeShapeType="1"/>
              </p:cNvSpPr>
              <p:nvPr/>
            </p:nvSpPr>
            <p:spPr bwMode="auto">
              <a:xfrm>
                <a:off x="2846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2" name="Line 712"/>
              <p:cNvSpPr>
                <a:spLocks noChangeShapeType="1"/>
              </p:cNvSpPr>
              <p:nvPr/>
            </p:nvSpPr>
            <p:spPr bwMode="auto">
              <a:xfrm>
                <a:off x="2877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3" name="Line 713"/>
              <p:cNvSpPr>
                <a:spLocks noChangeShapeType="1"/>
              </p:cNvSpPr>
              <p:nvPr/>
            </p:nvSpPr>
            <p:spPr bwMode="auto">
              <a:xfrm>
                <a:off x="2908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4" name="Line 714"/>
              <p:cNvSpPr>
                <a:spLocks noChangeShapeType="1"/>
              </p:cNvSpPr>
              <p:nvPr/>
            </p:nvSpPr>
            <p:spPr bwMode="auto">
              <a:xfrm>
                <a:off x="2939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5" name="Line 715"/>
              <p:cNvSpPr>
                <a:spLocks noChangeShapeType="1"/>
              </p:cNvSpPr>
              <p:nvPr/>
            </p:nvSpPr>
            <p:spPr bwMode="auto">
              <a:xfrm>
                <a:off x="297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6" name="Line 716"/>
              <p:cNvSpPr>
                <a:spLocks noChangeShapeType="1"/>
              </p:cNvSpPr>
              <p:nvPr/>
            </p:nvSpPr>
            <p:spPr bwMode="auto">
              <a:xfrm>
                <a:off x="300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7" name="Line 717"/>
              <p:cNvSpPr>
                <a:spLocks noChangeShapeType="1"/>
              </p:cNvSpPr>
              <p:nvPr/>
            </p:nvSpPr>
            <p:spPr bwMode="auto">
              <a:xfrm>
                <a:off x="303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8" name="Line 718"/>
              <p:cNvSpPr>
                <a:spLocks noChangeShapeType="1"/>
              </p:cNvSpPr>
              <p:nvPr/>
            </p:nvSpPr>
            <p:spPr bwMode="auto">
              <a:xfrm>
                <a:off x="306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09" name="Line 719"/>
              <p:cNvSpPr>
                <a:spLocks noChangeShapeType="1"/>
              </p:cNvSpPr>
              <p:nvPr/>
            </p:nvSpPr>
            <p:spPr bwMode="auto">
              <a:xfrm>
                <a:off x="309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0" name="Line 720"/>
              <p:cNvSpPr>
                <a:spLocks noChangeShapeType="1"/>
              </p:cNvSpPr>
              <p:nvPr/>
            </p:nvSpPr>
            <p:spPr bwMode="auto">
              <a:xfrm>
                <a:off x="3126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1" name="Line 721"/>
              <p:cNvSpPr>
                <a:spLocks noChangeShapeType="1"/>
              </p:cNvSpPr>
              <p:nvPr/>
            </p:nvSpPr>
            <p:spPr bwMode="auto">
              <a:xfrm>
                <a:off x="3157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2" name="Line 722"/>
              <p:cNvSpPr>
                <a:spLocks noChangeShapeType="1"/>
              </p:cNvSpPr>
              <p:nvPr/>
            </p:nvSpPr>
            <p:spPr bwMode="auto">
              <a:xfrm>
                <a:off x="3188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3" name="Line 723"/>
              <p:cNvSpPr>
                <a:spLocks noChangeShapeType="1"/>
              </p:cNvSpPr>
              <p:nvPr/>
            </p:nvSpPr>
            <p:spPr bwMode="auto">
              <a:xfrm>
                <a:off x="321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4" name="Line 724"/>
              <p:cNvSpPr>
                <a:spLocks noChangeShapeType="1"/>
              </p:cNvSpPr>
              <p:nvPr/>
            </p:nvSpPr>
            <p:spPr bwMode="auto">
              <a:xfrm>
                <a:off x="325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5" name="Line 725"/>
              <p:cNvSpPr>
                <a:spLocks noChangeShapeType="1"/>
              </p:cNvSpPr>
              <p:nvPr/>
            </p:nvSpPr>
            <p:spPr bwMode="auto">
              <a:xfrm>
                <a:off x="328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6" name="Line 726"/>
              <p:cNvSpPr>
                <a:spLocks noChangeShapeType="1"/>
              </p:cNvSpPr>
              <p:nvPr/>
            </p:nvSpPr>
            <p:spPr bwMode="auto">
              <a:xfrm>
                <a:off x="331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7" name="Line 727"/>
              <p:cNvSpPr>
                <a:spLocks noChangeShapeType="1"/>
              </p:cNvSpPr>
              <p:nvPr/>
            </p:nvSpPr>
            <p:spPr bwMode="auto">
              <a:xfrm>
                <a:off x="334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8" name="Line 728"/>
              <p:cNvSpPr>
                <a:spLocks noChangeShapeType="1"/>
              </p:cNvSpPr>
              <p:nvPr/>
            </p:nvSpPr>
            <p:spPr bwMode="auto">
              <a:xfrm>
                <a:off x="337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19" name="Line 729"/>
              <p:cNvSpPr>
                <a:spLocks noChangeShapeType="1"/>
              </p:cNvSpPr>
              <p:nvPr/>
            </p:nvSpPr>
            <p:spPr bwMode="auto">
              <a:xfrm>
                <a:off x="3405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20" name="Line 730"/>
              <p:cNvSpPr>
                <a:spLocks noChangeShapeType="1"/>
              </p:cNvSpPr>
              <p:nvPr/>
            </p:nvSpPr>
            <p:spPr bwMode="auto">
              <a:xfrm>
                <a:off x="3436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21" name="Line 731"/>
              <p:cNvSpPr>
                <a:spLocks noChangeShapeType="1"/>
              </p:cNvSpPr>
              <p:nvPr/>
            </p:nvSpPr>
            <p:spPr bwMode="auto">
              <a:xfrm>
                <a:off x="3467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822" name="Line 732"/>
              <p:cNvSpPr>
                <a:spLocks noChangeShapeType="1"/>
              </p:cNvSpPr>
              <p:nvPr/>
            </p:nvSpPr>
            <p:spPr bwMode="auto">
              <a:xfrm>
                <a:off x="3498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1272" name="Group 934"/>
            <p:cNvGrpSpPr>
              <a:grpSpLocks/>
            </p:cNvGrpSpPr>
            <p:nvPr/>
          </p:nvGrpSpPr>
          <p:grpSpPr bwMode="auto">
            <a:xfrm>
              <a:off x="1542" y="1937"/>
              <a:ext cx="2911" cy="506"/>
              <a:chOff x="1542" y="1937"/>
              <a:chExt cx="2911" cy="506"/>
            </a:xfrm>
          </p:grpSpPr>
          <p:sp>
            <p:nvSpPr>
              <p:cNvPr id="11423" name="Line 734"/>
              <p:cNvSpPr>
                <a:spLocks noChangeShapeType="1"/>
              </p:cNvSpPr>
              <p:nvPr/>
            </p:nvSpPr>
            <p:spPr bwMode="auto">
              <a:xfrm>
                <a:off x="3529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4" name="Line 735"/>
              <p:cNvSpPr>
                <a:spLocks noChangeShapeType="1"/>
              </p:cNvSpPr>
              <p:nvPr/>
            </p:nvSpPr>
            <p:spPr bwMode="auto">
              <a:xfrm>
                <a:off x="3560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5" name="Line 736"/>
              <p:cNvSpPr>
                <a:spLocks noChangeShapeType="1"/>
              </p:cNvSpPr>
              <p:nvPr/>
            </p:nvSpPr>
            <p:spPr bwMode="auto">
              <a:xfrm>
                <a:off x="359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6" name="Line 737"/>
              <p:cNvSpPr>
                <a:spLocks noChangeShapeType="1"/>
              </p:cNvSpPr>
              <p:nvPr/>
            </p:nvSpPr>
            <p:spPr bwMode="auto">
              <a:xfrm>
                <a:off x="362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7" name="Line 738"/>
              <p:cNvSpPr>
                <a:spLocks noChangeShapeType="1"/>
              </p:cNvSpPr>
              <p:nvPr/>
            </p:nvSpPr>
            <p:spPr bwMode="auto">
              <a:xfrm>
                <a:off x="365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8" name="Line 739"/>
              <p:cNvSpPr>
                <a:spLocks noChangeShapeType="1"/>
              </p:cNvSpPr>
              <p:nvPr/>
            </p:nvSpPr>
            <p:spPr bwMode="auto">
              <a:xfrm>
                <a:off x="368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29" name="Line 740"/>
              <p:cNvSpPr>
                <a:spLocks noChangeShapeType="1"/>
              </p:cNvSpPr>
              <p:nvPr/>
            </p:nvSpPr>
            <p:spPr bwMode="auto">
              <a:xfrm>
                <a:off x="3716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0" name="Line 741"/>
              <p:cNvSpPr>
                <a:spLocks noChangeShapeType="1"/>
              </p:cNvSpPr>
              <p:nvPr/>
            </p:nvSpPr>
            <p:spPr bwMode="auto">
              <a:xfrm>
                <a:off x="3747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1" name="Line 742"/>
              <p:cNvSpPr>
                <a:spLocks noChangeShapeType="1"/>
              </p:cNvSpPr>
              <p:nvPr/>
            </p:nvSpPr>
            <p:spPr bwMode="auto">
              <a:xfrm>
                <a:off x="3778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2" name="Line 743"/>
              <p:cNvSpPr>
                <a:spLocks noChangeShapeType="1"/>
              </p:cNvSpPr>
              <p:nvPr/>
            </p:nvSpPr>
            <p:spPr bwMode="auto">
              <a:xfrm>
                <a:off x="380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3" name="Line 744"/>
              <p:cNvSpPr>
                <a:spLocks noChangeShapeType="1"/>
              </p:cNvSpPr>
              <p:nvPr/>
            </p:nvSpPr>
            <p:spPr bwMode="auto">
              <a:xfrm>
                <a:off x="384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4" name="Line 745"/>
              <p:cNvSpPr>
                <a:spLocks noChangeShapeType="1"/>
              </p:cNvSpPr>
              <p:nvPr/>
            </p:nvSpPr>
            <p:spPr bwMode="auto">
              <a:xfrm>
                <a:off x="3871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5" name="Line 746"/>
              <p:cNvSpPr>
                <a:spLocks noChangeShapeType="1"/>
              </p:cNvSpPr>
              <p:nvPr/>
            </p:nvSpPr>
            <p:spPr bwMode="auto">
              <a:xfrm>
                <a:off x="3902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6" name="Line 747"/>
              <p:cNvSpPr>
                <a:spLocks noChangeShapeType="1"/>
              </p:cNvSpPr>
              <p:nvPr/>
            </p:nvSpPr>
            <p:spPr bwMode="auto">
              <a:xfrm>
                <a:off x="393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7" name="Line 748"/>
              <p:cNvSpPr>
                <a:spLocks noChangeShapeType="1"/>
              </p:cNvSpPr>
              <p:nvPr/>
            </p:nvSpPr>
            <p:spPr bwMode="auto">
              <a:xfrm>
                <a:off x="396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8" name="Line 749"/>
              <p:cNvSpPr>
                <a:spLocks noChangeShapeType="1"/>
              </p:cNvSpPr>
              <p:nvPr/>
            </p:nvSpPr>
            <p:spPr bwMode="auto">
              <a:xfrm>
                <a:off x="399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39" name="Line 750"/>
              <p:cNvSpPr>
                <a:spLocks noChangeShapeType="1"/>
              </p:cNvSpPr>
              <p:nvPr/>
            </p:nvSpPr>
            <p:spPr bwMode="auto">
              <a:xfrm>
                <a:off x="4026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0" name="Line 751"/>
              <p:cNvSpPr>
                <a:spLocks noChangeShapeType="1"/>
              </p:cNvSpPr>
              <p:nvPr/>
            </p:nvSpPr>
            <p:spPr bwMode="auto">
              <a:xfrm>
                <a:off x="4057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1" name="Line 752"/>
              <p:cNvSpPr>
                <a:spLocks noChangeShapeType="1"/>
              </p:cNvSpPr>
              <p:nvPr/>
            </p:nvSpPr>
            <p:spPr bwMode="auto">
              <a:xfrm>
                <a:off x="4088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2" name="Line 753"/>
              <p:cNvSpPr>
                <a:spLocks noChangeShapeType="1"/>
              </p:cNvSpPr>
              <p:nvPr/>
            </p:nvSpPr>
            <p:spPr bwMode="auto">
              <a:xfrm>
                <a:off x="4119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3" name="Line 754"/>
              <p:cNvSpPr>
                <a:spLocks noChangeShapeType="1"/>
              </p:cNvSpPr>
              <p:nvPr/>
            </p:nvSpPr>
            <p:spPr bwMode="auto">
              <a:xfrm>
                <a:off x="4150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4" name="Line 755"/>
              <p:cNvSpPr>
                <a:spLocks noChangeShapeType="1"/>
              </p:cNvSpPr>
              <p:nvPr/>
            </p:nvSpPr>
            <p:spPr bwMode="auto">
              <a:xfrm>
                <a:off x="4181" y="2442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5" name="Line 756"/>
              <p:cNvSpPr>
                <a:spLocks noChangeShapeType="1"/>
              </p:cNvSpPr>
              <p:nvPr/>
            </p:nvSpPr>
            <p:spPr bwMode="auto">
              <a:xfrm>
                <a:off x="4213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6" name="Line 757"/>
              <p:cNvSpPr>
                <a:spLocks noChangeShapeType="1"/>
              </p:cNvSpPr>
              <p:nvPr/>
            </p:nvSpPr>
            <p:spPr bwMode="auto">
              <a:xfrm>
                <a:off x="4244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7" name="Line 758"/>
              <p:cNvSpPr>
                <a:spLocks noChangeShapeType="1"/>
              </p:cNvSpPr>
              <p:nvPr/>
            </p:nvSpPr>
            <p:spPr bwMode="auto">
              <a:xfrm>
                <a:off x="4275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8" name="Line 759"/>
              <p:cNvSpPr>
                <a:spLocks noChangeShapeType="1"/>
              </p:cNvSpPr>
              <p:nvPr/>
            </p:nvSpPr>
            <p:spPr bwMode="auto">
              <a:xfrm>
                <a:off x="4306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49" name="Line 760"/>
              <p:cNvSpPr>
                <a:spLocks noChangeShapeType="1"/>
              </p:cNvSpPr>
              <p:nvPr/>
            </p:nvSpPr>
            <p:spPr bwMode="auto">
              <a:xfrm>
                <a:off x="4337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0" name="Line 761"/>
              <p:cNvSpPr>
                <a:spLocks noChangeShapeType="1"/>
              </p:cNvSpPr>
              <p:nvPr/>
            </p:nvSpPr>
            <p:spPr bwMode="auto">
              <a:xfrm>
                <a:off x="4368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1" name="Line 762"/>
              <p:cNvSpPr>
                <a:spLocks noChangeShapeType="1"/>
              </p:cNvSpPr>
              <p:nvPr/>
            </p:nvSpPr>
            <p:spPr bwMode="auto">
              <a:xfrm>
                <a:off x="4399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2" name="Line 763"/>
              <p:cNvSpPr>
                <a:spLocks noChangeShapeType="1"/>
              </p:cNvSpPr>
              <p:nvPr/>
            </p:nvSpPr>
            <p:spPr bwMode="auto">
              <a:xfrm>
                <a:off x="4430" y="2442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3" name="Line 764"/>
              <p:cNvSpPr>
                <a:spLocks noChangeShapeType="1"/>
              </p:cNvSpPr>
              <p:nvPr/>
            </p:nvSpPr>
            <p:spPr bwMode="auto">
              <a:xfrm>
                <a:off x="154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4" name="Line 765"/>
              <p:cNvSpPr>
                <a:spLocks noChangeShapeType="1"/>
              </p:cNvSpPr>
              <p:nvPr/>
            </p:nvSpPr>
            <p:spPr bwMode="auto">
              <a:xfrm>
                <a:off x="1573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5" name="Line 766"/>
              <p:cNvSpPr>
                <a:spLocks noChangeShapeType="1"/>
              </p:cNvSpPr>
              <p:nvPr/>
            </p:nvSpPr>
            <p:spPr bwMode="auto">
              <a:xfrm>
                <a:off x="1604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6" name="Line 767"/>
              <p:cNvSpPr>
                <a:spLocks noChangeShapeType="1"/>
              </p:cNvSpPr>
              <p:nvPr/>
            </p:nvSpPr>
            <p:spPr bwMode="auto">
              <a:xfrm>
                <a:off x="1635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7" name="Line 768"/>
              <p:cNvSpPr>
                <a:spLocks noChangeShapeType="1"/>
              </p:cNvSpPr>
              <p:nvPr/>
            </p:nvSpPr>
            <p:spPr bwMode="auto">
              <a:xfrm>
                <a:off x="1666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8" name="Line 769"/>
              <p:cNvSpPr>
                <a:spLocks noChangeShapeType="1"/>
              </p:cNvSpPr>
              <p:nvPr/>
            </p:nvSpPr>
            <p:spPr bwMode="auto">
              <a:xfrm>
                <a:off x="1697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59" name="Line 770"/>
              <p:cNvSpPr>
                <a:spLocks noChangeShapeType="1"/>
              </p:cNvSpPr>
              <p:nvPr/>
            </p:nvSpPr>
            <p:spPr bwMode="auto">
              <a:xfrm>
                <a:off x="172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0" name="Line 771"/>
              <p:cNvSpPr>
                <a:spLocks noChangeShapeType="1"/>
              </p:cNvSpPr>
              <p:nvPr/>
            </p:nvSpPr>
            <p:spPr bwMode="auto">
              <a:xfrm>
                <a:off x="176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1" name="Line 772"/>
              <p:cNvSpPr>
                <a:spLocks noChangeShapeType="1"/>
              </p:cNvSpPr>
              <p:nvPr/>
            </p:nvSpPr>
            <p:spPr bwMode="auto">
              <a:xfrm>
                <a:off x="179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2" name="Line 773"/>
              <p:cNvSpPr>
                <a:spLocks noChangeShapeType="1"/>
              </p:cNvSpPr>
              <p:nvPr/>
            </p:nvSpPr>
            <p:spPr bwMode="auto">
              <a:xfrm>
                <a:off x="182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3" name="Line 774"/>
              <p:cNvSpPr>
                <a:spLocks noChangeShapeType="1"/>
              </p:cNvSpPr>
              <p:nvPr/>
            </p:nvSpPr>
            <p:spPr bwMode="auto">
              <a:xfrm>
                <a:off x="185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4" name="Line 775"/>
              <p:cNvSpPr>
                <a:spLocks noChangeShapeType="1"/>
              </p:cNvSpPr>
              <p:nvPr/>
            </p:nvSpPr>
            <p:spPr bwMode="auto">
              <a:xfrm>
                <a:off x="188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5" name="Line 776"/>
              <p:cNvSpPr>
                <a:spLocks noChangeShapeType="1"/>
              </p:cNvSpPr>
              <p:nvPr/>
            </p:nvSpPr>
            <p:spPr bwMode="auto">
              <a:xfrm>
                <a:off x="191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6" name="Line 777"/>
              <p:cNvSpPr>
                <a:spLocks noChangeShapeType="1"/>
              </p:cNvSpPr>
              <p:nvPr/>
            </p:nvSpPr>
            <p:spPr bwMode="auto">
              <a:xfrm>
                <a:off x="1946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7" name="Line 778"/>
              <p:cNvSpPr>
                <a:spLocks noChangeShapeType="1"/>
              </p:cNvSpPr>
              <p:nvPr/>
            </p:nvSpPr>
            <p:spPr bwMode="auto">
              <a:xfrm>
                <a:off x="1977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8" name="Line 779"/>
              <p:cNvSpPr>
                <a:spLocks noChangeShapeType="1"/>
              </p:cNvSpPr>
              <p:nvPr/>
            </p:nvSpPr>
            <p:spPr bwMode="auto">
              <a:xfrm>
                <a:off x="2008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69" name="Line 780"/>
              <p:cNvSpPr>
                <a:spLocks noChangeShapeType="1"/>
              </p:cNvSpPr>
              <p:nvPr/>
            </p:nvSpPr>
            <p:spPr bwMode="auto">
              <a:xfrm>
                <a:off x="203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0" name="Line 781"/>
              <p:cNvSpPr>
                <a:spLocks noChangeShapeType="1"/>
              </p:cNvSpPr>
              <p:nvPr/>
            </p:nvSpPr>
            <p:spPr bwMode="auto">
              <a:xfrm>
                <a:off x="207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1" name="Line 782"/>
              <p:cNvSpPr>
                <a:spLocks noChangeShapeType="1"/>
              </p:cNvSpPr>
              <p:nvPr/>
            </p:nvSpPr>
            <p:spPr bwMode="auto">
              <a:xfrm>
                <a:off x="210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2" name="Line 783"/>
              <p:cNvSpPr>
                <a:spLocks noChangeShapeType="1"/>
              </p:cNvSpPr>
              <p:nvPr/>
            </p:nvSpPr>
            <p:spPr bwMode="auto">
              <a:xfrm>
                <a:off x="213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3" name="Line 784"/>
              <p:cNvSpPr>
                <a:spLocks noChangeShapeType="1"/>
              </p:cNvSpPr>
              <p:nvPr/>
            </p:nvSpPr>
            <p:spPr bwMode="auto">
              <a:xfrm>
                <a:off x="216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4" name="Line 785"/>
              <p:cNvSpPr>
                <a:spLocks noChangeShapeType="1"/>
              </p:cNvSpPr>
              <p:nvPr/>
            </p:nvSpPr>
            <p:spPr bwMode="auto">
              <a:xfrm>
                <a:off x="2194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5" name="Line 786"/>
              <p:cNvSpPr>
                <a:spLocks noChangeShapeType="1"/>
              </p:cNvSpPr>
              <p:nvPr/>
            </p:nvSpPr>
            <p:spPr bwMode="auto">
              <a:xfrm>
                <a:off x="2225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6" name="Line 787"/>
              <p:cNvSpPr>
                <a:spLocks noChangeShapeType="1"/>
              </p:cNvSpPr>
              <p:nvPr/>
            </p:nvSpPr>
            <p:spPr bwMode="auto">
              <a:xfrm>
                <a:off x="2256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7" name="Line 788"/>
              <p:cNvSpPr>
                <a:spLocks noChangeShapeType="1"/>
              </p:cNvSpPr>
              <p:nvPr/>
            </p:nvSpPr>
            <p:spPr bwMode="auto">
              <a:xfrm>
                <a:off x="2287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8" name="Line 789"/>
              <p:cNvSpPr>
                <a:spLocks noChangeShapeType="1"/>
              </p:cNvSpPr>
              <p:nvPr/>
            </p:nvSpPr>
            <p:spPr bwMode="auto">
              <a:xfrm>
                <a:off x="2318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79" name="Line 790"/>
              <p:cNvSpPr>
                <a:spLocks noChangeShapeType="1"/>
              </p:cNvSpPr>
              <p:nvPr/>
            </p:nvSpPr>
            <p:spPr bwMode="auto">
              <a:xfrm>
                <a:off x="235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0" name="Line 791"/>
              <p:cNvSpPr>
                <a:spLocks noChangeShapeType="1"/>
              </p:cNvSpPr>
              <p:nvPr/>
            </p:nvSpPr>
            <p:spPr bwMode="auto">
              <a:xfrm>
                <a:off x="238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1" name="Line 792"/>
              <p:cNvSpPr>
                <a:spLocks noChangeShapeType="1"/>
              </p:cNvSpPr>
              <p:nvPr/>
            </p:nvSpPr>
            <p:spPr bwMode="auto">
              <a:xfrm>
                <a:off x="241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2" name="Line 793"/>
              <p:cNvSpPr>
                <a:spLocks noChangeShapeType="1"/>
              </p:cNvSpPr>
              <p:nvPr/>
            </p:nvSpPr>
            <p:spPr bwMode="auto">
              <a:xfrm>
                <a:off x="244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3" name="Line 794"/>
              <p:cNvSpPr>
                <a:spLocks noChangeShapeType="1"/>
              </p:cNvSpPr>
              <p:nvPr/>
            </p:nvSpPr>
            <p:spPr bwMode="auto">
              <a:xfrm>
                <a:off x="247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4" name="Line 795"/>
              <p:cNvSpPr>
                <a:spLocks noChangeShapeType="1"/>
              </p:cNvSpPr>
              <p:nvPr/>
            </p:nvSpPr>
            <p:spPr bwMode="auto">
              <a:xfrm>
                <a:off x="250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5" name="Line 796"/>
              <p:cNvSpPr>
                <a:spLocks noChangeShapeType="1"/>
              </p:cNvSpPr>
              <p:nvPr/>
            </p:nvSpPr>
            <p:spPr bwMode="auto">
              <a:xfrm>
                <a:off x="2536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6" name="Line 797"/>
              <p:cNvSpPr>
                <a:spLocks noChangeShapeType="1"/>
              </p:cNvSpPr>
              <p:nvPr/>
            </p:nvSpPr>
            <p:spPr bwMode="auto">
              <a:xfrm>
                <a:off x="2567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7" name="Line 798"/>
              <p:cNvSpPr>
                <a:spLocks noChangeShapeType="1"/>
              </p:cNvSpPr>
              <p:nvPr/>
            </p:nvSpPr>
            <p:spPr bwMode="auto">
              <a:xfrm>
                <a:off x="2598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8" name="Line 799"/>
              <p:cNvSpPr>
                <a:spLocks noChangeShapeType="1"/>
              </p:cNvSpPr>
              <p:nvPr/>
            </p:nvSpPr>
            <p:spPr bwMode="auto">
              <a:xfrm>
                <a:off x="262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89" name="Line 800"/>
              <p:cNvSpPr>
                <a:spLocks noChangeShapeType="1"/>
              </p:cNvSpPr>
              <p:nvPr/>
            </p:nvSpPr>
            <p:spPr bwMode="auto">
              <a:xfrm>
                <a:off x="266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0" name="Line 801"/>
              <p:cNvSpPr>
                <a:spLocks noChangeShapeType="1"/>
              </p:cNvSpPr>
              <p:nvPr/>
            </p:nvSpPr>
            <p:spPr bwMode="auto">
              <a:xfrm>
                <a:off x="269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1" name="Line 802"/>
              <p:cNvSpPr>
                <a:spLocks noChangeShapeType="1"/>
              </p:cNvSpPr>
              <p:nvPr/>
            </p:nvSpPr>
            <p:spPr bwMode="auto">
              <a:xfrm>
                <a:off x="272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2" name="Line 803"/>
              <p:cNvSpPr>
                <a:spLocks noChangeShapeType="1"/>
              </p:cNvSpPr>
              <p:nvPr/>
            </p:nvSpPr>
            <p:spPr bwMode="auto">
              <a:xfrm>
                <a:off x="275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3" name="Line 804"/>
              <p:cNvSpPr>
                <a:spLocks noChangeShapeType="1"/>
              </p:cNvSpPr>
              <p:nvPr/>
            </p:nvSpPr>
            <p:spPr bwMode="auto">
              <a:xfrm>
                <a:off x="2784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4" name="Line 805"/>
              <p:cNvSpPr>
                <a:spLocks noChangeShapeType="1"/>
              </p:cNvSpPr>
              <p:nvPr/>
            </p:nvSpPr>
            <p:spPr bwMode="auto">
              <a:xfrm>
                <a:off x="2815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5" name="Line 806"/>
              <p:cNvSpPr>
                <a:spLocks noChangeShapeType="1"/>
              </p:cNvSpPr>
              <p:nvPr/>
            </p:nvSpPr>
            <p:spPr bwMode="auto">
              <a:xfrm>
                <a:off x="2846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6" name="Line 807"/>
              <p:cNvSpPr>
                <a:spLocks noChangeShapeType="1"/>
              </p:cNvSpPr>
              <p:nvPr/>
            </p:nvSpPr>
            <p:spPr bwMode="auto">
              <a:xfrm>
                <a:off x="2877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7" name="Line 808"/>
              <p:cNvSpPr>
                <a:spLocks noChangeShapeType="1"/>
              </p:cNvSpPr>
              <p:nvPr/>
            </p:nvSpPr>
            <p:spPr bwMode="auto">
              <a:xfrm>
                <a:off x="2908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8" name="Line 809"/>
              <p:cNvSpPr>
                <a:spLocks noChangeShapeType="1"/>
              </p:cNvSpPr>
              <p:nvPr/>
            </p:nvSpPr>
            <p:spPr bwMode="auto">
              <a:xfrm>
                <a:off x="2939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499" name="Line 810"/>
              <p:cNvSpPr>
                <a:spLocks noChangeShapeType="1"/>
              </p:cNvSpPr>
              <p:nvPr/>
            </p:nvSpPr>
            <p:spPr bwMode="auto">
              <a:xfrm>
                <a:off x="297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0" name="Line 811"/>
              <p:cNvSpPr>
                <a:spLocks noChangeShapeType="1"/>
              </p:cNvSpPr>
              <p:nvPr/>
            </p:nvSpPr>
            <p:spPr bwMode="auto">
              <a:xfrm>
                <a:off x="300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1" name="Line 812"/>
              <p:cNvSpPr>
                <a:spLocks noChangeShapeType="1"/>
              </p:cNvSpPr>
              <p:nvPr/>
            </p:nvSpPr>
            <p:spPr bwMode="auto">
              <a:xfrm>
                <a:off x="303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2" name="Line 813"/>
              <p:cNvSpPr>
                <a:spLocks noChangeShapeType="1"/>
              </p:cNvSpPr>
              <p:nvPr/>
            </p:nvSpPr>
            <p:spPr bwMode="auto">
              <a:xfrm>
                <a:off x="306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3" name="Line 814"/>
              <p:cNvSpPr>
                <a:spLocks noChangeShapeType="1"/>
              </p:cNvSpPr>
              <p:nvPr/>
            </p:nvSpPr>
            <p:spPr bwMode="auto">
              <a:xfrm>
                <a:off x="309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4" name="Line 815"/>
              <p:cNvSpPr>
                <a:spLocks noChangeShapeType="1"/>
              </p:cNvSpPr>
              <p:nvPr/>
            </p:nvSpPr>
            <p:spPr bwMode="auto">
              <a:xfrm>
                <a:off x="3126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5" name="Line 816"/>
              <p:cNvSpPr>
                <a:spLocks noChangeShapeType="1"/>
              </p:cNvSpPr>
              <p:nvPr/>
            </p:nvSpPr>
            <p:spPr bwMode="auto">
              <a:xfrm>
                <a:off x="3157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6" name="Line 817"/>
              <p:cNvSpPr>
                <a:spLocks noChangeShapeType="1"/>
              </p:cNvSpPr>
              <p:nvPr/>
            </p:nvSpPr>
            <p:spPr bwMode="auto">
              <a:xfrm>
                <a:off x="3188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7" name="Line 818"/>
              <p:cNvSpPr>
                <a:spLocks noChangeShapeType="1"/>
              </p:cNvSpPr>
              <p:nvPr/>
            </p:nvSpPr>
            <p:spPr bwMode="auto">
              <a:xfrm>
                <a:off x="321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8" name="Line 819"/>
              <p:cNvSpPr>
                <a:spLocks noChangeShapeType="1"/>
              </p:cNvSpPr>
              <p:nvPr/>
            </p:nvSpPr>
            <p:spPr bwMode="auto">
              <a:xfrm>
                <a:off x="325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09" name="Line 820"/>
              <p:cNvSpPr>
                <a:spLocks noChangeShapeType="1"/>
              </p:cNvSpPr>
              <p:nvPr/>
            </p:nvSpPr>
            <p:spPr bwMode="auto">
              <a:xfrm>
                <a:off x="328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0" name="Line 821"/>
              <p:cNvSpPr>
                <a:spLocks noChangeShapeType="1"/>
              </p:cNvSpPr>
              <p:nvPr/>
            </p:nvSpPr>
            <p:spPr bwMode="auto">
              <a:xfrm>
                <a:off x="331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1" name="Line 822"/>
              <p:cNvSpPr>
                <a:spLocks noChangeShapeType="1"/>
              </p:cNvSpPr>
              <p:nvPr/>
            </p:nvSpPr>
            <p:spPr bwMode="auto">
              <a:xfrm>
                <a:off x="334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2" name="Line 823"/>
              <p:cNvSpPr>
                <a:spLocks noChangeShapeType="1"/>
              </p:cNvSpPr>
              <p:nvPr/>
            </p:nvSpPr>
            <p:spPr bwMode="auto">
              <a:xfrm>
                <a:off x="337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3" name="Line 824"/>
              <p:cNvSpPr>
                <a:spLocks noChangeShapeType="1"/>
              </p:cNvSpPr>
              <p:nvPr/>
            </p:nvSpPr>
            <p:spPr bwMode="auto">
              <a:xfrm>
                <a:off x="3405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4" name="Line 825"/>
              <p:cNvSpPr>
                <a:spLocks noChangeShapeType="1"/>
              </p:cNvSpPr>
              <p:nvPr/>
            </p:nvSpPr>
            <p:spPr bwMode="auto">
              <a:xfrm>
                <a:off x="3436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5" name="Line 826"/>
              <p:cNvSpPr>
                <a:spLocks noChangeShapeType="1"/>
              </p:cNvSpPr>
              <p:nvPr/>
            </p:nvSpPr>
            <p:spPr bwMode="auto">
              <a:xfrm>
                <a:off x="3467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6" name="Line 827"/>
              <p:cNvSpPr>
                <a:spLocks noChangeShapeType="1"/>
              </p:cNvSpPr>
              <p:nvPr/>
            </p:nvSpPr>
            <p:spPr bwMode="auto">
              <a:xfrm>
                <a:off x="3498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7" name="Line 828"/>
              <p:cNvSpPr>
                <a:spLocks noChangeShapeType="1"/>
              </p:cNvSpPr>
              <p:nvPr/>
            </p:nvSpPr>
            <p:spPr bwMode="auto">
              <a:xfrm>
                <a:off x="3529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8" name="Line 829"/>
              <p:cNvSpPr>
                <a:spLocks noChangeShapeType="1"/>
              </p:cNvSpPr>
              <p:nvPr/>
            </p:nvSpPr>
            <p:spPr bwMode="auto">
              <a:xfrm>
                <a:off x="3560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19" name="Line 830"/>
              <p:cNvSpPr>
                <a:spLocks noChangeShapeType="1"/>
              </p:cNvSpPr>
              <p:nvPr/>
            </p:nvSpPr>
            <p:spPr bwMode="auto">
              <a:xfrm>
                <a:off x="359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0" name="Line 831"/>
              <p:cNvSpPr>
                <a:spLocks noChangeShapeType="1"/>
              </p:cNvSpPr>
              <p:nvPr/>
            </p:nvSpPr>
            <p:spPr bwMode="auto">
              <a:xfrm>
                <a:off x="362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1" name="Line 832"/>
              <p:cNvSpPr>
                <a:spLocks noChangeShapeType="1"/>
              </p:cNvSpPr>
              <p:nvPr/>
            </p:nvSpPr>
            <p:spPr bwMode="auto">
              <a:xfrm>
                <a:off x="365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2" name="Line 833"/>
              <p:cNvSpPr>
                <a:spLocks noChangeShapeType="1"/>
              </p:cNvSpPr>
              <p:nvPr/>
            </p:nvSpPr>
            <p:spPr bwMode="auto">
              <a:xfrm>
                <a:off x="368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3" name="Line 834"/>
              <p:cNvSpPr>
                <a:spLocks noChangeShapeType="1"/>
              </p:cNvSpPr>
              <p:nvPr/>
            </p:nvSpPr>
            <p:spPr bwMode="auto">
              <a:xfrm>
                <a:off x="3716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4" name="Line 835"/>
              <p:cNvSpPr>
                <a:spLocks noChangeShapeType="1"/>
              </p:cNvSpPr>
              <p:nvPr/>
            </p:nvSpPr>
            <p:spPr bwMode="auto">
              <a:xfrm>
                <a:off x="3747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5" name="Line 836"/>
              <p:cNvSpPr>
                <a:spLocks noChangeShapeType="1"/>
              </p:cNvSpPr>
              <p:nvPr/>
            </p:nvSpPr>
            <p:spPr bwMode="auto">
              <a:xfrm>
                <a:off x="3778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6" name="Line 837"/>
              <p:cNvSpPr>
                <a:spLocks noChangeShapeType="1"/>
              </p:cNvSpPr>
              <p:nvPr/>
            </p:nvSpPr>
            <p:spPr bwMode="auto">
              <a:xfrm>
                <a:off x="380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7" name="Line 838"/>
              <p:cNvSpPr>
                <a:spLocks noChangeShapeType="1"/>
              </p:cNvSpPr>
              <p:nvPr/>
            </p:nvSpPr>
            <p:spPr bwMode="auto">
              <a:xfrm>
                <a:off x="384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8" name="Line 839"/>
              <p:cNvSpPr>
                <a:spLocks noChangeShapeType="1"/>
              </p:cNvSpPr>
              <p:nvPr/>
            </p:nvSpPr>
            <p:spPr bwMode="auto">
              <a:xfrm>
                <a:off x="3871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29" name="Line 840"/>
              <p:cNvSpPr>
                <a:spLocks noChangeShapeType="1"/>
              </p:cNvSpPr>
              <p:nvPr/>
            </p:nvSpPr>
            <p:spPr bwMode="auto">
              <a:xfrm>
                <a:off x="3902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0" name="Line 841"/>
              <p:cNvSpPr>
                <a:spLocks noChangeShapeType="1"/>
              </p:cNvSpPr>
              <p:nvPr/>
            </p:nvSpPr>
            <p:spPr bwMode="auto">
              <a:xfrm>
                <a:off x="393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1" name="Line 842"/>
              <p:cNvSpPr>
                <a:spLocks noChangeShapeType="1"/>
              </p:cNvSpPr>
              <p:nvPr/>
            </p:nvSpPr>
            <p:spPr bwMode="auto">
              <a:xfrm>
                <a:off x="396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2" name="Line 843"/>
              <p:cNvSpPr>
                <a:spLocks noChangeShapeType="1"/>
              </p:cNvSpPr>
              <p:nvPr/>
            </p:nvSpPr>
            <p:spPr bwMode="auto">
              <a:xfrm>
                <a:off x="399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3" name="Line 844"/>
              <p:cNvSpPr>
                <a:spLocks noChangeShapeType="1"/>
              </p:cNvSpPr>
              <p:nvPr/>
            </p:nvSpPr>
            <p:spPr bwMode="auto">
              <a:xfrm>
                <a:off x="4026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4" name="Line 845"/>
              <p:cNvSpPr>
                <a:spLocks noChangeShapeType="1"/>
              </p:cNvSpPr>
              <p:nvPr/>
            </p:nvSpPr>
            <p:spPr bwMode="auto">
              <a:xfrm>
                <a:off x="4057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5" name="Line 846"/>
              <p:cNvSpPr>
                <a:spLocks noChangeShapeType="1"/>
              </p:cNvSpPr>
              <p:nvPr/>
            </p:nvSpPr>
            <p:spPr bwMode="auto">
              <a:xfrm>
                <a:off x="4088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6" name="Line 847"/>
              <p:cNvSpPr>
                <a:spLocks noChangeShapeType="1"/>
              </p:cNvSpPr>
              <p:nvPr/>
            </p:nvSpPr>
            <p:spPr bwMode="auto">
              <a:xfrm>
                <a:off x="4119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7" name="Line 848"/>
              <p:cNvSpPr>
                <a:spLocks noChangeShapeType="1"/>
              </p:cNvSpPr>
              <p:nvPr/>
            </p:nvSpPr>
            <p:spPr bwMode="auto">
              <a:xfrm>
                <a:off x="4150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8" name="Line 849"/>
              <p:cNvSpPr>
                <a:spLocks noChangeShapeType="1"/>
              </p:cNvSpPr>
              <p:nvPr/>
            </p:nvSpPr>
            <p:spPr bwMode="auto">
              <a:xfrm>
                <a:off x="4181" y="2193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39" name="Line 850"/>
              <p:cNvSpPr>
                <a:spLocks noChangeShapeType="1"/>
              </p:cNvSpPr>
              <p:nvPr/>
            </p:nvSpPr>
            <p:spPr bwMode="auto">
              <a:xfrm>
                <a:off x="4213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0" name="Line 851"/>
              <p:cNvSpPr>
                <a:spLocks noChangeShapeType="1"/>
              </p:cNvSpPr>
              <p:nvPr/>
            </p:nvSpPr>
            <p:spPr bwMode="auto">
              <a:xfrm>
                <a:off x="4244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1" name="Line 852"/>
              <p:cNvSpPr>
                <a:spLocks noChangeShapeType="1"/>
              </p:cNvSpPr>
              <p:nvPr/>
            </p:nvSpPr>
            <p:spPr bwMode="auto">
              <a:xfrm>
                <a:off x="4275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2" name="Line 853"/>
              <p:cNvSpPr>
                <a:spLocks noChangeShapeType="1"/>
              </p:cNvSpPr>
              <p:nvPr/>
            </p:nvSpPr>
            <p:spPr bwMode="auto">
              <a:xfrm>
                <a:off x="4306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3" name="Line 854"/>
              <p:cNvSpPr>
                <a:spLocks noChangeShapeType="1"/>
              </p:cNvSpPr>
              <p:nvPr/>
            </p:nvSpPr>
            <p:spPr bwMode="auto">
              <a:xfrm>
                <a:off x="4337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4" name="Line 855"/>
              <p:cNvSpPr>
                <a:spLocks noChangeShapeType="1"/>
              </p:cNvSpPr>
              <p:nvPr/>
            </p:nvSpPr>
            <p:spPr bwMode="auto">
              <a:xfrm>
                <a:off x="4368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5" name="Line 856"/>
              <p:cNvSpPr>
                <a:spLocks noChangeShapeType="1"/>
              </p:cNvSpPr>
              <p:nvPr/>
            </p:nvSpPr>
            <p:spPr bwMode="auto">
              <a:xfrm>
                <a:off x="4399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6" name="Line 857"/>
              <p:cNvSpPr>
                <a:spLocks noChangeShapeType="1"/>
              </p:cNvSpPr>
              <p:nvPr/>
            </p:nvSpPr>
            <p:spPr bwMode="auto">
              <a:xfrm>
                <a:off x="4430" y="2193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7" name="Line 858"/>
              <p:cNvSpPr>
                <a:spLocks noChangeShapeType="1"/>
              </p:cNvSpPr>
              <p:nvPr/>
            </p:nvSpPr>
            <p:spPr bwMode="auto">
              <a:xfrm>
                <a:off x="154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8" name="Line 859"/>
              <p:cNvSpPr>
                <a:spLocks noChangeShapeType="1"/>
              </p:cNvSpPr>
              <p:nvPr/>
            </p:nvSpPr>
            <p:spPr bwMode="auto">
              <a:xfrm>
                <a:off x="1573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49" name="Line 860"/>
              <p:cNvSpPr>
                <a:spLocks noChangeShapeType="1"/>
              </p:cNvSpPr>
              <p:nvPr/>
            </p:nvSpPr>
            <p:spPr bwMode="auto">
              <a:xfrm>
                <a:off x="1604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0" name="Line 861"/>
              <p:cNvSpPr>
                <a:spLocks noChangeShapeType="1"/>
              </p:cNvSpPr>
              <p:nvPr/>
            </p:nvSpPr>
            <p:spPr bwMode="auto">
              <a:xfrm>
                <a:off x="1635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1" name="Line 862"/>
              <p:cNvSpPr>
                <a:spLocks noChangeShapeType="1"/>
              </p:cNvSpPr>
              <p:nvPr/>
            </p:nvSpPr>
            <p:spPr bwMode="auto">
              <a:xfrm>
                <a:off x="1666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2" name="Line 863"/>
              <p:cNvSpPr>
                <a:spLocks noChangeShapeType="1"/>
              </p:cNvSpPr>
              <p:nvPr/>
            </p:nvSpPr>
            <p:spPr bwMode="auto">
              <a:xfrm>
                <a:off x="1697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3" name="Line 864"/>
              <p:cNvSpPr>
                <a:spLocks noChangeShapeType="1"/>
              </p:cNvSpPr>
              <p:nvPr/>
            </p:nvSpPr>
            <p:spPr bwMode="auto">
              <a:xfrm>
                <a:off x="1729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4" name="Line 865"/>
              <p:cNvSpPr>
                <a:spLocks noChangeShapeType="1"/>
              </p:cNvSpPr>
              <p:nvPr/>
            </p:nvSpPr>
            <p:spPr bwMode="auto">
              <a:xfrm>
                <a:off x="176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5" name="Line 866"/>
              <p:cNvSpPr>
                <a:spLocks noChangeShapeType="1"/>
              </p:cNvSpPr>
              <p:nvPr/>
            </p:nvSpPr>
            <p:spPr bwMode="auto">
              <a:xfrm>
                <a:off x="179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6" name="Line 867"/>
              <p:cNvSpPr>
                <a:spLocks noChangeShapeType="1"/>
              </p:cNvSpPr>
              <p:nvPr/>
            </p:nvSpPr>
            <p:spPr bwMode="auto">
              <a:xfrm>
                <a:off x="182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7" name="Line 868"/>
              <p:cNvSpPr>
                <a:spLocks noChangeShapeType="1"/>
              </p:cNvSpPr>
              <p:nvPr/>
            </p:nvSpPr>
            <p:spPr bwMode="auto">
              <a:xfrm>
                <a:off x="185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8" name="Line 869"/>
              <p:cNvSpPr>
                <a:spLocks noChangeShapeType="1"/>
              </p:cNvSpPr>
              <p:nvPr/>
            </p:nvSpPr>
            <p:spPr bwMode="auto">
              <a:xfrm>
                <a:off x="1884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59" name="Line 870"/>
              <p:cNvSpPr>
                <a:spLocks noChangeShapeType="1"/>
              </p:cNvSpPr>
              <p:nvPr/>
            </p:nvSpPr>
            <p:spPr bwMode="auto">
              <a:xfrm>
                <a:off x="1915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0" name="Line 871"/>
              <p:cNvSpPr>
                <a:spLocks noChangeShapeType="1"/>
              </p:cNvSpPr>
              <p:nvPr/>
            </p:nvSpPr>
            <p:spPr bwMode="auto">
              <a:xfrm>
                <a:off x="1946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1" name="Line 872"/>
              <p:cNvSpPr>
                <a:spLocks noChangeShapeType="1"/>
              </p:cNvSpPr>
              <p:nvPr/>
            </p:nvSpPr>
            <p:spPr bwMode="auto">
              <a:xfrm>
                <a:off x="1977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2" name="Line 873"/>
              <p:cNvSpPr>
                <a:spLocks noChangeShapeType="1"/>
              </p:cNvSpPr>
              <p:nvPr/>
            </p:nvSpPr>
            <p:spPr bwMode="auto">
              <a:xfrm>
                <a:off x="2008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3" name="Line 874"/>
              <p:cNvSpPr>
                <a:spLocks noChangeShapeType="1"/>
              </p:cNvSpPr>
              <p:nvPr/>
            </p:nvSpPr>
            <p:spPr bwMode="auto">
              <a:xfrm>
                <a:off x="2039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4" name="Line 875"/>
              <p:cNvSpPr>
                <a:spLocks noChangeShapeType="1"/>
              </p:cNvSpPr>
              <p:nvPr/>
            </p:nvSpPr>
            <p:spPr bwMode="auto">
              <a:xfrm>
                <a:off x="207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5" name="Line 876"/>
              <p:cNvSpPr>
                <a:spLocks noChangeShapeType="1"/>
              </p:cNvSpPr>
              <p:nvPr/>
            </p:nvSpPr>
            <p:spPr bwMode="auto">
              <a:xfrm>
                <a:off x="210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6" name="Line 877"/>
              <p:cNvSpPr>
                <a:spLocks noChangeShapeType="1"/>
              </p:cNvSpPr>
              <p:nvPr/>
            </p:nvSpPr>
            <p:spPr bwMode="auto">
              <a:xfrm>
                <a:off x="213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7" name="Line 878"/>
              <p:cNvSpPr>
                <a:spLocks noChangeShapeType="1"/>
              </p:cNvSpPr>
              <p:nvPr/>
            </p:nvSpPr>
            <p:spPr bwMode="auto">
              <a:xfrm>
                <a:off x="216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8" name="Line 879"/>
              <p:cNvSpPr>
                <a:spLocks noChangeShapeType="1"/>
              </p:cNvSpPr>
              <p:nvPr/>
            </p:nvSpPr>
            <p:spPr bwMode="auto">
              <a:xfrm>
                <a:off x="2194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69" name="Line 880"/>
              <p:cNvSpPr>
                <a:spLocks noChangeShapeType="1"/>
              </p:cNvSpPr>
              <p:nvPr/>
            </p:nvSpPr>
            <p:spPr bwMode="auto">
              <a:xfrm>
                <a:off x="2225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0" name="Line 881"/>
              <p:cNvSpPr>
                <a:spLocks noChangeShapeType="1"/>
              </p:cNvSpPr>
              <p:nvPr/>
            </p:nvSpPr>
            <p:spPr bwMode="auto">
              <a:xfrm>
                <a:off x="2256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1" name="Line 882"/>
              <p:cNvSpPr>
                <a:spLocks noChangeShapeType="1"/>
              </p:cNvSpPr>
              <p:nvPr/>
            </p:nvSpPr>
            <p:spPr bwMode="auto">
              <a:xfrm>
                <a:off x="2287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2" name="Line 883"/>
              <p:cNvSpPr>
                <a:spLocks noChangeShapeType="1"/>
              </p:cNvSpPr>
              <p:nvPr/>
            </p:nvSpPr>
            <p:spPr bwMode="auto">
              <a:xfrm>
                <a:off x="2318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3" name="Line 884"/>
              <p:cNvSpPr>
                <a:spLocks noChangeShapeType="1"/>
              </p:cNvSpPr>
              <p:nvPr/>
            </p:nvSpPr>
            <p:spPr bwMode="auto">
              <a:xfrm>
                <a:off x="235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4" name="Line 885"/>
              <p:cNvSpPr>
                <a:spLocks noChangeShapeType="1"/>
              </p:cNvSpPr>
              <p:nvPr/>
            </p:nvSpPr>
            <p:spPr bwMode="auto">
              <a:xfrm>
                <a:off x="238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5" name="Line 886"/>
              <p:cNvSpPr>
                <a:spLocks noChangeShapeType="1"/>
              </p:cNvSpPr>
              <p:nvPr/>
            </p:nvSpPr>
            <p:spPr bwMode="auto">
              <a:xfrm>
                <a:off x="241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6" name="Line 887"/>
              <p:cNvSpPr>
                <a:spLocks noChangeShapeType="1"/>
              </p:cNvSpPr>
              <p:nvPr/>
            </p:nvSpPr>
            <p:spPr bwMode="auto">
              <a:xfrm>
                <a:off x="244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7" name="Line 888"/>
              <p:cNvSpPr>
                <a:spLocks noChangeShapeType="1"/>
              </p:cNvSpPr>
              <p:nvPr/>
            </p:nvSpPr>
            <p:spPr bwMode="auto">
              <a:xfrm>
                <a:off x="2474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8" name="Line 889"/>
              <p:cNvSpPr>
                <a:spLocks noChangeShapeType="1"/>
              </p:cNvSpPr>
              <p:nvPr/>
            </p:nvSpPr>
            <p:spPr bwMode="auto">
              <a:xfrm>
                <a:off x="2505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79" name="Line 890"/>
              <p:cNvSpPr>
                <a:spLocks noChangeShapeType="1"/>
              </p:cNvSpPr>
              <p:nvPr/>
            </p:nvSpPr>
            <p:spPr bwMode="auto">
              <a:xfrm>
                <a:off x="2536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0" name="Line 891"/>
              <p:cNvSpPr>
                <a:spLocks noChangeShapeType="1"/>
              </p:cNvSpPr>
              <p:nvPr/>
            </p:nvSpPr>
            <p:spPr bwMode="auto">
              <a:xfrm>
                <a:off x="2567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1" name="Line 892"/>
              <p:cNvSpPr>
                <a:spLocks noChangeShapeType="1"/>
              </p:cNvSpPr>
              <p:nvPr/>
            </p:nvSpPr>
            <p:spPr bwMode="auto">
              <a:xfrm>
                <a:off x="2598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2" name="Line 893"/>
              <p:cNvSpPr>
                <a:spLocks noChangeShapeType="1"/>
              </p:cNvSpPr>
              <p:nvPr/>
            </p:nvSpPr>
            <p:spPr bwMode="auto">
              <a:xfrm>
                <a:off x="2629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3" name="Line 894"/>
              <p:cNvSpPr>
                <a:spLocks noChangeShapeType="1"/>
              </p:cNvSpPr>
              <p:nvPr/>
            </p:nvSpPr>
            <p:spPr bwMode="auto">
              <a:xfrm>
                <a:off x="266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4" name="Line 895"/>
              <p:cNvSpPr>
                <a:spLocks noChangeShapeType="1"/>
              </p:cNvSpPr>
              <p:nvPr/>
            </p:nvSpPr>
            <p:spPr bwMode="auto">
              <a:xfrm>
                <a:off x="269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5" name="Line 896"/>
              <p:cNvSpPr>
                <a:spLocks noChangeShapeType="1"/>
              </p:cNvSpPr>
              <p:nvPr/>
            </p:nvSpPr>
            <p:spPr bwMode="auto">
              <a:xfrm>
                <a:off x="272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6" name="Line 897"/>
              <p:cNvSpPr>
                <a:spLocks noChangeShapeType="1"/>
              </p:cNvSpPr>
              <p:nvPr/>
            </p:nvSpPr>
            <p:spPr bwMode="auto">
              <a:xfrm>
                <a:off x="275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7" name="Line 898"/>
              <p:cNvSpPr>
                <a:spLocks noChangeShapeType="1"/>
              </p:cNvSpPr>
              <p:nvPr/>
            </p:nvSpPr>
            <p:spPr bwMode="auto">
              <a:xfrm>
                <a:off x="2784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8" name="Line 899"/>
              <p:cNvSpPr>
                <a:spLocks noChangeShapeType="1"/>
              </p:cNvSpPr>
              <p:nvPr/>
            </p:nvSpPr>
            <p:spPr bwMode="auto">
              <a:xfrm>
                <a:off x="2815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89" name="Line 900"/>
              <p:cNvSpPr>
                <a:spLocks noChangeShapeType="1"/>
              </p:cNvSpPr>
              <p:nvPr/>
            </p:nvSpPr>
            <p:spPr bwMode="auto">
              <a:xfrm>
                <a:off x="2846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0" name="Line 901"/>
              <p:cNvSpPr>
                <a:spLocks noChangeShapeType="1"/>
              </p:cNvSpPr>
              <p:nvPr/>
            </p:nvSpPr>
            <p:spPr bwMode="auto">
              <a:xfrm>
                <a:off x="2877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1" name="Line 902"/>
              <p:cNvSpPr>
                <a:spLocks noChangeShapeType="1"/>
              </p:cNvSpPr>
              <p:nvPr/>
            </p:nvSpPr>
            <p:spPr bwMode="auto">
              <a:xfrm>
                <a:off x="2908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2" name="Line 903"/>
              <p:cNvSpPr>
                <a:spLocks noChangeShapeType="1"/>
              </p:cNvSpPr>
              <p:nvPr/>
            </p:nvSpPr>
            <p:spPr bwMode="auto">
              <a:xfrm>
                <a:off x="2939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3" name="Line 904"/>
              <p:cNvSpPr>
                <a:spLocks noChangeShapeType="1"/>
              </p:cNvSpPr>
              <p:nvPr/>
            </p:nvSpPr>
            <p:spPr bwMode="auto">
              <a:xfrm>
                <a:off x="297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4" name="Line 905"/>
              <p:cNvSpPr>
                <a:spLocks noChangeShapeType="1"/>
              </p:cNvSpPr>
              <p:nvPr/>
            </p:nvSpPr>
            <p:spPr bwMode="auto">
              <a:xfrm>
                <a:off x="300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5" name="Line 906"/>
              <p:cNvSpPr>
                <a:spLocks noChangeShapeType="1"/>
              </p:cNvSpPr>
              <p:nvPr/>
            </p:nvSpPr>
            <p:spPr bwMode="auto">
              <a:xfrm>
                <a:off x="303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6" name="Line 907"/>
              <p:cNvSpPr>
                <a:spLocks noChangeShapeType="1"/>
              </p:cNvSpPr>
              <p:nvPr/>
            </p:nvSpPr>
            <p:spPr bwMode="auto">
              <a:xfrm>
                <a:off x="3064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7" name="Line 908"/>
              <p:cNvSpPr>
                <a:spLocks noChangeShapeType="1"/>
              </p:cNvSpPr>
              <p:nvPr/>
            </p:nvSpPr>
            <p:spPr bwMode="auto">
              <a:xfrm>
                <a:off x="3095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8" name="Line 909"/>
              <p:cNvSpPr>
                <a:spLocks noChangeShapeType="1"/>
              </p:cNvSpPr>
              <p:nvPr/>
            </p:nvSpPr>
            <p:spPr bwMode="auto">
              <a:xfrm>
                <a:off x="3126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599" name="Line 910"/>
              <p:cNvSpPr>
                <a:spLocks noChangeShapeType="1"/>
              </p:cNvSpPr>
              <p:nvPr/>
            </p:nvSpPr>
            <p:spPr bwMode="auto">
              <a:xfrm>
                <a:off x="3157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0" name="Line 911"/>
              <p:cNvSpPr>
                <a:spLocks noChangeShapeType="1"/>
              </p:cNvSpPr>
              <p:nvPr/>
            </p:nvSpPr>
            <p:spPr bwMode="auto">
              <a:xfrm>
                <a:off x="3188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1" name="Line 912"/>
              <p:cNvSpPr>
                <a:spLocks noChangeShapeType="1"/>
              </p:cNvSpPr>
              <p:nvPr/>
            </p:nvSpPr>
            <p:spPr bwMode="auto">
              <a:xfrm>
                <a:off x="3219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2" name="Line 913"/>
              <p:cNvSpPr>
                <a:spLocks noChangeShapeType="1"/>
              </p:cNvSpPr>
              <p:nvPr/>
            </p:nvSpPr>
            <p:spPr bwMode="auto">
              <a:xfrm>
                <a:off x="325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3" name="Line 914"/>
              <p:cNvSpPr>
                <a:spLocks noChangeShapeType="1"/>
              </p:cNvSpPr>
              <p:nvPr/>
            </p:nvSpPr>
            <p:spPr bwMode="auto">
              <a:xfrm>
                <a:off x="328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4" name="Line 915"/>
              <p:cNvSpPr>
                <a:spLocks noChangeShapeType="1"/>
              </p:cNvSpPr>
              <p:nvPr/>
            </p:nvSpPr>
            <p:spPr bwMode="auto">
              <a:xfrm>
                <a:off x="331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5" name="Line 916"/>
              <p:cNvSpPr>
                <a:spLocks noChangeShapeType="1"/>
              </p:cNvSpPr>
              <p:nvPr/>
            </p:nvSpPr>
            <p:spPr bwMode="auto">
              <a:xfrm>
                <a:off x="334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6" name="Line 917"/>
              <p:cNvSpPr>
                <a:spLocks noChangeShapeType="1"/>
              </p:cNvSpPr>
              <p:nvPr/>
            </p:nvSpPr>
            <p:spPr bwMode="auto">
              <a:xfrm>
                <a:off x="3374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7" name="Line 918"/>
              <p:cNvSpPr>
                <a:spLocks noChangeShapeType="1"/>
              </p:cNvSpPr>
              <p:nvPr/>
            </p:nvSpPr>
            <p:spPr bwMode="auto">
              <a:xfrm>
                <a:off x="3405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8" name="Line 919"/>
              <p:cNvSpPr>
                <a:spLocks noChangeShapeType="1"/>
              </p:cNvSpPr>
              <p:nvPr/>
            </p:nvSpPr>
            <p:spPr bwMode="auto">
              <a:xfrm>
                <a:off x="3436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09" name="Line 920"/>
              <p:cNvSpPr>
                <a:spLocks noChangeShapeType="1"/>
              </p:cNvSpPr>
              <p:nvPr/>
            </p:nvSpPr>
            <p:spPr bwMode="auto">
              <a:xfrm>
                <a:off x="3467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0" name="Line 921"/>
              <p:cNvSpPr>
                <a:spLocks noChangeShapeType="1"/>
              </p:cNvSpPr>
              <p:nvPr/>
            </p:nvSpPr>
            <p:spPr bwMode="auto">
              <a:xfrm>
                <a:off x="3498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1" name="Line 922"/>
              <p:cNvSpPr>
                <a:spLocks noChangeShapeType="1"/>
              </p:cNvSpPr>
              <p:nvPr/>
            </p:nvSpPr>
            <p:spPr bwMode="auto">
              <a:xfrm>
                <a:off x="3529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2" name="Line 923"/>
              <p:cNvSpPr>
                <a:spLocks noChangeShapeType="1"/>
              </p:cNvSpPr>
              <p:nvPr/>
            </p:nvSpPr>
            <p:spPr bwMode="auto">
              <a:xfrm>
                <a:off x="3560" y="1937"/>
                <a:ext cx="24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3" name="Line 924"/>
              <p:cNvSpPr>
                <a:spLocks noChangeShapeType="1"/>
              </p:cNvSpPr>
              <p:nvPr/>
            </p:nvSpPr>
            <p:spPr bwMode="auto">
              <a:xfrm>
                <a:off x="3592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4" name="Line 925"/>
              <p:cNvSpPr>
                <a:spLocks noChangeShapeType="1"/>
              </p:cNvSpPr>
              <p:nvPr/>
            </p:nvSpPr>
            <p:spPr bwMode="auto">
              <a:xfrm>
                <a:off x="3623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5" name="Line 926"/>
              <p:cNvSpPr>
                <a:spLocks noChangeShapeType="1"/>
              </p:cNvSpPr>
              <p:nvPr/>
            </p:nvSpPr>
            <p:spPr bwMode="auto">
              <a:xfrm>
                <a:off x="3654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6" name="Line 927"/>
              <p:cNvSpPr>
                <a:spLocks noChangeShapeType="1"/>
              </p:cNvSpPr>
              <p:nvPr/>
            </p:nvSpPr>
            <p:spPr bwMode="auto">
              <a:xfrm>
                <a:off x="3685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7" name="Line 928"/>
              <p:cNvSpPr>
                <a:spLocks noChangeShapeType="1"/>
              </p:cNvSpPr>
              <p:nvPr/>
            </p:nvSpPr>
            <p:spPr bwMode="auto">
              <a:xfrm>
                <a:off x="3716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8" name="Line 929"/>
              <p:cNvSpPr>
                <a:spLocks noChangeShapeType="1"/>
              </p:cNvSpPr>
              <p:nvPr/>
            </p:nvSpPr>
            <p:spPr bwMode="auto">
              <a:xfrm>
                <a:off x="3747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19" name="Line 930"/>
              <p:cNvSpPr>
                <a:spLocks noChangeShapeType="1"/>
              </p:cNvSpPr>
              <p:nvPr/>
            </p:nvSpPr>
            <p:spPr bwMode="auto">
              <a:xfrm>
                <a:off x="3778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0" name="Line 931"/>
              <p:cNvSpPr>
                <a:spLocks noChangeShapeType="1"/>
              </p:cNvSpPr>
              <p:nvPr/>
            </p:nvSpPr>
            <p:spPr bwMode="auto">
              <a:xfrm>
                <a:off x="3809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1" name="Line 932"/>
              <p:cNvSpPr>
                <a:spLocks noChangeShapeType="1"/>
              </p:cNvSpPr>
              <p:nvPr/>
            </p:nvSpPr>
            <p:spPr bwMode="auto">
              <a:xfrm>
                <a:off x="3840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1622" name="Line 933"/>
              <p:cNvSpPr>
                <a:spLocks noChangeShapeType="1"/>
              </p:cNvSpPr>
              <p:nvPr/>
            </p:nvSpPr>
            <p:spPr bwMode="auto">
              <a:xfrm>
                <a:off x="3871" y="1937"/>
                <a:ext cx="23" cy="1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273" name="Line 935"/>
            <p:cNvSpPr>
              <a:spLocks noChangeShapeType="1"/>
            </p:cNvSpPr>
            <p:nvPr/>
          </p:nvSpPr>
          <p:spPr bwMode="auto">
            <a:xfrm>
              <a:off x="3902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4" name="Line 936"/>
            <p:cNvSpPr>
              <a:spLocks noChangeShapeType="1"/>
            </p:cNvSpPr>
            <p:nvPr/>
          </p:nvSpPr>
          <p:spPr bwMode="auto">
            <a:xfrm>
              <a:off x="3933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5" name="Line 937"/>
            <p:cNvSpPr>
              <a:spLocks noChangeShapeType="1"/>
            </p:cNvSpPr>
            <p:nvPr/>
          </p:nvSpPr>
          <p:spPr bwMode="auto">
            <a:xfrm>
              <a:off x="3964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6" name="Line 938"/>
            <p:cNvSpPr>
              <a:spLocks noChangeShapeType="1"/>
            </p:cNvSpPr>
            <p:nvPr/>
          </p:nvSpPr>
          <p:spPr bwMode="auto">
            <a:xfrm>
              <a:off x="3995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7" name="Line 939"/>
            <p:cNvSpPr>
              <a:spLocks noChangeShapeType="1"/>
            </p:cNvSpPr>
            <p:nvPr/>
          </p:nvSpPr>
          <p:spPr bwMode="auto">
            <a:xfrm>
              <a:off x="4026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8" name="Line 940"/>
            <p:cNvSpPr>
              <a:spLocks noChangeShapeType="1"/>
            </p:cNvSpPr>
            <p:nvPr/>
          </p:nvSpPr>
          <p:spPr bwMode="auto">
            <a:xfrm>
              <a:off x="4057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79" name="Line 941"/>
            <p:cNvSpPr>
              <a:spLocks noChangeShapeType="1"/>
            </p:cNvSpPr>
            <p:nvPr/>
          </p:nvSpPr>
          <p:spPr bwMode="auto">
            <a:xfrm>
              <a:off x="4088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0" name="Line 942"/>
            <p:cNvSpPr>
              <a:spLocks noChangeShapeType="1"/>
            </p:cNvSpPr>
            <p:nvPr/>
          </p:nvSpPr>
          <p:spPr bwMode="auto">
            <a:xfrm>
              <a:off x="4119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1" name="Line 943"/>
            <p:cNvSpPr>
              <a:spLocks noChangeShapeType="1"/>
            </p:cNvSpPr>
            <p:nvPr/>
          </p:nvSpPr>
          <p:spPr bwMode="auto">
            <a:xfrm>
              <a:off x="4150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2" name="Line 944"/>
            <p:cNvSpPr>
              <a:spLocks noChangeShapeType="1"/>
            </p:cNvSpPr>
            <p:nvPr/>
          </p:nvSpPr>
          <p:spPr bwMode="auto">
            <a:xfrm>
              <a:off x="4181" y="1937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3" name="Line 945"/>
            <p:cNvSpPr>
              <a:spLocks noChangeShapeType="1"/>
            </p:cNvSpPr>
            <p:nvPr/>
          </p:nvSpPr>
          <p:spPr bwMode="auto">
            <a:xfrm>
              <a:off x="4213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4" name="Line 946"/>
            <p:cNvSpPr>
              <a:spLocks noChangeShapeType="1"/>
            </p:cNvSpPr>
            <p:nvPr/>
          </p:nvSpPr>
          <p:spPr bwMode="auto">
            <a:xfrm>
              <a:off x="4244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5" name="Line 947"/>
            <p:cNvSpPr>
              <a:spLocks noChangeShapeType="1"/>
            </p:cNvSpPr>
            <p:nvPr/>
          </p:nvSpPr>
          <p:spPr bwMode="auto">
            <a:xfrm>
              <a:off x="4275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6" name="Line 948"/>
            <p:cNvSpPr>
              <a:spLocks noChangeShapeType="1"/>
            </p:cNvSpPr>
            <p:nvPr/>
          </p:nvSpPr>
          <p:spPr bwMode="auto">
            <a:xfrm>
              <a:off x="4306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7" name="Line 949"/>
            <p:cNvSpPr>
              <a:spLocks noChangeShapeType="1"/>
            </p:cNvSpPr>
            <p:nvPr/>
          </p:nvSpPr>
          <p:spPr bwMode="auto">
            <a:xfrm>
              <a:off x="4337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8" name="Line 950"/>
            <p:cNvSpPr>
              <a:spLocks noChangeShapeType="1"/>
            </p:cNvSpPr>
            <p:nvPr/>
          </p:nvSpPr>
          <p:spPr bwMode="auto">
            <a:xfrm>
              <a:off x="4368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89" name="Line 951"/>
            <p:cNvSpPr>
              <a:spLocks noChangeShapeType="1"/>
            </p:cNvSpPr>
            <p:nvPr/>
          </p:nvSpPr>
          <p:spPr bwMode="auto">
            <a:xfrm>
              <a:off x="4399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0" name="Line 952"/>
            <p:cNvSpPr>
              <a:spLocks noChangeShapeType="1"/>
            </p:cNvSpPr>
            <p:nvPr/>
          </p:nvSpPr>
          <p:spPr bwMode="auto">
            <a:xfrm>
              <a:off x="4430" y="1937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1" name="Line 953"/>
            <p:cNvSpPr>
              <a:spLocks noChangeShapeType="1"/>
            </p:cNvSpPr>
            <p:nvPr/>
          </p:nvSpPr>
          <p:spPr bwMode="auto">
            <a:xfrm>
              <a:off x="154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2" name="Line 954"/>
            <p:cNvSpPr>
              <a:spLocks noChangeShapeType="1"/>
            </p:cNvSpPr>
            <p:nvPr/>
          </p:nvSpPr>
          <p:spPr bwMode="auto">
            <a:xfrm>
              <a:off x="1573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3" name="Line 955"/>
            <p:cNvSpPr>
              <a:spLocks noChangeShapeType="1"/>
            </p:cNvSpPr>
            <p:nvPr/>
          </p:nvSpPr>
          <p:spPr bwMode="auto">
            <a:xfrm>
              <a:off x="1604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4" name="Line 956"/>
            <p:cNvSpPr>
              <a:spLocks noChangeShapeType="1"/>
            </p:cNvSpPr>
            <p:nvPr/>
          </p:nvSpPr>
          <p:spPr bwMode="auto">
            <a:xfrm>
              <a:off x="1635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5" name="Line 957"/>
            <p:cNvSpPr>
              <a:spLocks noChangeShapeType="1"/>
            </p:cNvSpPr>
            <p:nvPr/>
          </p:nvSpPr>
          <p:spPr bwMode="auto">
            <a:xfrm>
              <a:off x="1666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6" name="Line 958"/>
            <p:cNvSpPr>
              <a:spLocks noChangeShapeType="1"/>
            </p:cNvSpPr>
            <p:nvPr/>
          </p:nvSpPr>
          <p:spPr bwMode="auto">
            <a:xfrm>
              <a:off x="1697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7" name="Line 959"/>
            <p:cNvSpPr>
              <a:spLocks noChangeShapeType="1"/>
            </p:cNvSpPr>
            <p:nvPr/>
          </p:nvSpPr>
          <p:spPr bwMode="auto">
            <a:xfrm>
              <a:off x="172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8" name="Line 960"/>
            <p:cNvSpPr>
              <a:spLocks noChangeShapeType="1"/>
            </p:cNvSpPr>
            <p:nvPr/>
          </p:nvSpPr>
          <p:spPr bwMode="auto">
            <a:xfrm>
              <a:off x="176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99" name="Line 961"/>
            <p:cNvSpPr>
              <a:spLocks noChangeShapeType="1"/>
            </p:cNvSpPr>
            <p:nvPr/>
          </p:nvSpPr>
          <p:spPr bwMode="auto">
            <a:xfrm>
              <a:off x="179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0" name="Line 962"/>
            <p:cNvSpPr>
              <a:spLocks noChangeShapeType="1"/>
            </p:cNvSpPr>
            <p:nvPr/>
          </p:nvSpPr>
          <p:spPr bwMode="auto">
            <a:xfrm>
              <a:off x="182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1" name="Line 963"/>
            <p:cNvSpPr>
              <a:spLocks noChangeShapeType="1"/>
            </p:cNvSpPr>
            <p:nvPr/>
          </p:nvSpPr>
          <p:spPr bwMode="auto">
            <a:xfrm>
              <a:off x="185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2" name="Line 964"/>
            <p:cNvSpPr>
              <a:spLocks noChangeShapeType="1"/>
            </p:cNvSpPr>
            <p:nvPr/>
          </p:nvSpPr>
          <p:spPr bwMode="auto">
            <a:xfrm>
              <a:off x="188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3" name="Line 965"/>
            <p:cNvSpPr>
              <a:spLocks noChangeShapeType="1"/>
            </p:cNvSpPr>
            <p:nvPr/>
          </p:nvSpPr>
          <p:spPr bwMode="auto">
            <a:xfrm>
              <a:off x="191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4" name="Line 966"/>
            <p:cNvSpPr>
              <a:spLocks noChangeShapeType="1"/>
            </p:cNvSpPr>
            <p:nvPr/>
          </p:nvSpPr>
          <p:spPr bwMode="auto">
            <a:xfrm>
              <a:off x="1946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5" name="Line 967"/>
            <p:cNvSpPr>
              <a:spLocks noChangeShapeType="1"/>
            </p:cNvSpPr>
            <p:nvPr/>
          </p:nvSpPr>
          <p:spPr bwMode="auto">
            <a:xfrm>
              <a:off x="1977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6" name="Line 968"/>
            <p:cNvSpPr>
              <a:spLocks noChangeShapeType="1"/>
            </p:cNvSpPr>
            <p:nvPr/>
          </p:nvSpPr>
          <p:spPr bwMode="auto">
            <a:xfrm>
              <a:off x="2008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7" name="Line 969"/>
            <p:cNvSpPr>
              <a:spLocks noChangeShapeType="1"/>
            </p:cNvSpPr>
            <p:nvPr/>
          </p:nvSpPr>
          <p:spPr bwMode="auto">
            <a:xfrm>
              <a:off x="203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8" name="Line 970"/>
            <p:cNvSpPr>
              <a:spLocks noChangeShapeType="1"/>
            </p:cNvSpPr>
            <p:nvPr/>
          </p:nvSpPr>
          <p:spPr bwMode="auto">
            <a:xfrm>
              <a:off x="207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09" name="Line 971"/>
            <p:cNvSpPr>
              <a:spLocks noChangeShapeType="1"/>
            </p:cNvSpPr>
            <p:nvPr/>
          </p:nvSpPr>
          <p:spPr bwMode="auto">
            <a:xfrm>
              <a:off x="210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0" name="Line 972"/>
            <p:cNvSpPr>
              <a:spLocks noChangeShapeType="1"/>
            </p:cNvSpPr>
            <p:nvPr/>
          </p:nvSpPr>
          <p:spPr bwMode="auto">
            <a:xfrm>
              <a:off x="213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1" name="Line 973"/>
            <p:cNvSpPr>
              <a:spLocks noChangeShapeType="1"/>
            </p:cNvSpPr>
            <p:nvPr/>
          </p:nvSpPr>
          <p:spPr bwMode="auto">
            <a:xfrm>
              <a:off x="216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2" name="Line 974"/>
            <p:cNvSpPr>
              <a:spLocks noChangeShapeType="1"/>
            </p:cNvSpPr>
            <p:nvPr/>
          </p:nvSpPr>
          <p:spPr bwMode="auto">
            <a:xfrm>
              <a:off x="2194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3" name="Line 975"/>
            <p:cNvSpPr>
              <a:spLocks noChangeShapeType="1"/>
            </p:cNvSpPr>
            <p:nvPr/>
          </p:nvSpPr>
          <p:spPr bwMode="auto">
            <a:xfrm>
              <a:off x="2225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4" name="Line 976"/>
            <p:cNvSpPr>
              <a:spLocks noChangeShapeType="1"/>
            </p:cNvSpPr>
            <p:nvPr/>
          </p:nvSpPr>
          <p:spPr bwMode="auto">
            <a:xfrm>
              <a:off x="2256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5" name="Line 977"/>
            <p:cNvSpPr>
              <a:spLocks noChangeShapeType="1"/>
            </p:cNvSpPr>
            <p:nvPr/>
          </p:nvSpPr>
          <p:spPr bwMode="auto">
            <a:xfrm>
              <a:off x="2287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6" name="Line 978"/>
            <p:cNvSpPr>
              <a:spLocks noChangeShapeType="1"/>
            </p:cNvSpPr>
            <p:nvPr/>
          </p:nvSpPr>
          <p:spPr bwMode="auto">
            <a:xfrm>
              <a:off x="2318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7" name="Line 979"/>
            <p:cNvSpPr>
              <a:spLocks noChangeShapeType="1"/>
            </p:cNvSpPr>
            <p:nvPr/>
          </p:nvSpPr>
          <p:spPr bwMode="auto">
            <a:xfrm>
              <a:off x="235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8" name="Line 980"/>
            <p:cNvSpPr>
              <a:spLocks noChangeShapeType="1"/>
            </p:cNvSpPr>
            <p:nvPr/>
          </p:nvSpPr>
          <p:spPr bwMode="auto">
            <a:xfrm>
              <a:off x="238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19" name="Line 981"/>
            <p:cNvSpPr>
              <a:spLocks noChangeShapeType="1"/>
            </p:cNvSpPr>
            <p:nvPr/>
          </p:nvSpPr>
          <p:spPr bwMode="auto">
            <a:xfrm>
              <a:off x="241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0" name="Line 982"/>
            <p:cNvSpPr>
              <a:spLocks noChangeShapeType="1"/>
            </p:cNvSpPr>
            <p:nvPr/>
          </p:nvSpPr>
          <p:spPr bwMode="auto">
            <a:xfrm>
              <a:off x="244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1" name="Line 983"/>
            <p:cNvSpPr>
              <a:spLocks noChangeShapeType="1"/>
            </p:cNvSpPr>
            <p:nvPr/>
          </p:nvSpPr>
          <p:spPr bwMode="auto">
            <a:xfrm>
              <a:off x="247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2" name="Line 984"/>
            <p:cNvSpPr>
              <a:spLocks noChangeShapeType="1"/>
            </p:cNvSpPr>
            <p:nvPr/>
          </p:nvSpPr>
          <p:spPr bwMode="auto">
            <a:xfrm>
              <a:off x="250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3" name="Line 985"/>
            <p:cNvSpPr>
              <a:spLocks noChangeShapeType="1"/>
            </p:cNvSpPr>
            <p:nvPr/>
          </p:nvSpPr>
          <p:spPr bwMode="auto">
            <a:xfrm>
              <a:off x="2536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4" name="Line 986"/>
            <p:cNvSpPr>
              <a:spLocks noChangeShapeType="1"/>
            </p:cNvSpPr>
            <p:nvPr/>
          </p:nvSpPr>
          <p:spPr bwMode="auto">
            <a:xfrm>
              <a:off x="2567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5" name="Line 987"/>
            <p:cNvSpPr>
              <a:spLocks noChangeShapeType="1"/>
            </p:cNvSpPr>
            <p:nvPr/>
          </p:nvSpPr>
          <p:spPr bwMode="auto">
            <a:xfrm>
              <a:off x="2598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6" name="Line 988"/>
            <p:cNvSpPr>
              <a:spLocks noChangeShapeType="1"/>
            </p:cNvSpPr>
            <p:nvPr/>
          </p:nvSpPr>
          <p:spPr bwMode="auto">
            <a:xfrm>
              <a:off x="262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7" name="Line 989"/>
            <p:cNvSpPr>
              <a:spLocks noChangeShapeType="1"/>
            </p:cNvSpPr>
            <p:nvPr/>
          </p:nvSpPr>
          <p:spPr bwMode="auto">
            <a:xfrm>
              <a:off x="266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8" name="Line 990"/>
            <p:cNvSpPr>
              <a:spLocks noChangeShapeType="1"/>
            </p:cNvSpPr>
            <p:nvPr/>
          </p:nvSpPr>
          <p:spPr bwMode="auto">
            <a:xfrm>
              <a:off x="269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29" name="Line 991"/>
            <p:cNvSpPr>
              <a:spLocks noChangeShapeType="1"/>
            </p:cNvSpPr>
            <p:nvPr/>
          </p:nvSpPr>
          <p:spPr bwMode="auto">
            <a:xfrm>
              <a:off x="272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0" name="Line 992"/>
            <p:cNvSpPr>
              <a:spLocks noChangeShapeType="1"/>
            </p:cNvSpPr>
            <p:nvPr/>
          </p:nvSpPr>
          <p:spPr bwMode="auto">
            <a:xfrm>
              <a:off x="275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1" name="Line 993"/>
            <p:cNvSpPr>
              <a:spLocks noChangeShapeType="1"/>
            </p:cNvSpPr>
            <p:nvPr/>
          </p:nvSpPr>
          <p:spPr bwMode="auto">
            <a:xfrm>
              <a:off x="2784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2" name="Line 994"/>
            <p:cNvSpPr>
              <a:spLocks noChangeShapeType="1"/>
            </p:cNvSpPr>
            <p:nvPr/>
          </p:nvSpPr>
          <p:spPr bwMode="auto">
            <a:xfrm>
              <a:off x="2815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3" name="Line 995"/>
            <p:cNvSpPr>
              <a:spLocks noChangeShapeType="1"/>
            </p:cNvSpPr>
            <p:nvPr/>
          </p:nvSpPr>
          <p:spPr bwMode="auto">
            <a:xfrm>
              <a:off x="2846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4" name="Line 996"/>
            <p:cNvSpPr>
              <a:spLocks noChangeShapeType="1"/>
            </p:cNvSpPr>
            <p:nvPr/>
          </p:nvSpPr>
          <p:spPr bwMode="auto">
            <a:xfrm>
              <a:off x="2877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5" name="Line 997"/>
            <p:cNvSpPr>
              <a:spLocks noChangeShapeType="1"/>
            </p:cNvSpPr>
            <p:nvPr/>
          </p:nvSpPr>
          <p:spPr bwMode="auto">
            <a:xfrm>
              <a:off x="2908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6" name="Line 998"/>
            <p:cNvSpPr>
              <a:spLocks noChangeShapeType="1"/>
            </p:cNvSpPr>
            <p:nvPr/>
          </p:nvSpPr>
          <p:spPr bwMode="auto">
            <a:xfrm>
              <a:off x="2939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7" name="Line 999"/>
            <p:cNvSpPr>
              <a:spLocks noChangeShapeType="1"/>
            </p:cNvSpPr>
            <p:nvPr/>
          </p:nvSpPr>
          <p:spPr bwMode="auto">
            <a:xfrm>
              <a:off x="297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8" name="Line 1000"/>
            <p:cNvSpPr>
              <a:spLocks noChangeShapeType="1"/>
            </p:cNvSpPr>
            <p:nvPr/>
          </p:nvSpPr>
          <p:spPr bwMode="auto">
            <a:xfrm>
              <a:off x="300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39" name="Line 1001"/>
            <p:cNvSpPr>
              <a:spLocks noChangeShapeType="1"/>
            </p:cNvSpPr>
            <p:nvPr/>
          </p:nvSpPr>
          <p:spPr bwMode="auto">
            <a:xfrm>
              <a:off x="303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0" name="Line 1002"/>
            <p:cNvSpPr>
              <a:spLocks noChangeShapeType="1"/>
            </p:cNvSpPr>
            <p:nvPr/>
          </p:nvSpPr>
          <p:spPr bwMode="auto">
            <a:xfrm>
              <a:off x="306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1" name="Line 1003"/>
            <p:cNvSpPr>
              <a:spLocks noChangeShapeType="1"/>
            </p:cNvSpPr>
            <p:nvPr/>
          </p:nvSpPr>
          <p:spPr bwMode="auto">
            <a:xfrm>
              <a:off x="309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2" name="Line 1004"/>
            <p:cNvSpPr>
              <a:spLocks noChangeShapeType="1"/>
            </p:cNvSpPr>
            <p:nvPr/>
          </p:nvSpPr>
          <p:spPr bwMode="auto">
            <a:xfrm>
              <a:off x="3126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3" name="Line 1005"/>
            <p:cNvSpPr>
              <a:spLocks noChangeShapeType="1"/>
            </p:cNvSpPr>
            <p:nvPr/>
          </p:nvSpPr>
          <p:spPr bwMode="auto">
            <a:xfrm>
              <a:off x="3157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4" name="Line 1006"/>
            <p:cNvSpPr>
              <a:spLocks noChangeShapeType="1"/>
            </p:cNvSpPr>
            <p:nvPr/>
          </p:nvSpPr>
          <p:spPr bwMode="auto">
            <a:xfrm>
              <a:off x="3188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5" name="Line 1007"/>
            <p:cNvSpPr>
              <a:spLocks noChangeShapeType="1"/>
            </p:cNvSpPr>
            <p:nvPr/>
          </p:nvSpPr>
          <p:spPr bwMode="auto">
            <a:xfrm>
              <a:off x="321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6" name="Line 1008"/>
            <p:cNvSpPr>
              <a:spLocks noChangeShapeType="1"/>
            </p:cNvSpPr>
            <p:nvPr/>
          </p:nvSpPr>
          <p:spPr bwMode="auto">
            <a:xfrm>
              <a:off x="325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7" name="Line 1009"/>
            <p:cNvSpPr>
              <a:spLocks noChangeShapeType="1"/>
            </p:cNvSpPr>
            <p:nvPr/>
          </p:nvSpPr>
          <p:spPr bwMode="auto">
            <a:xfrm>
              <a:off x="328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8" name="Line 1010"/>
            <p:cNvSpPr>
              <a:spLocks noChangeShapeType="1"/>
            </p:cNvSpPr>
            <p:nvPr/>
          </p:nvSpPr>
          <p:spPr bwMode="auto">
            <a:xfrm>
              <a:off x="331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49" name="Line 1011"/>
            <p:cNvSpPr>
              <a:spLocks noChangeShapeType="1"/>
            </p:cNvSpPr>
            <p:nvPr/>
          </p:nvSpPr>
          <p:spPr bwMode="auto">
            <a:xfrm>
              <a:off x="334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0" name="Line 1012"/>
            <p:cNvSpPr>
              <a:spLocks noChangeShapeType="1"/>
            </p:cNvSpPr>
            <p:nvPr/>
          </p:nvSpPr>
          <p:spPr bwMode="auto">
            <a:xfrm>
              <a:off x="337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1" name="Line 1013"/>
            <p:cNvSpPr>
              <a:spLocks noChangeShapeType="1"/>
            </p:cNvSpPr>
            <p:nvPr/>
          </p:nvSpPr>
          <p:spPr bwMode="auto">
            <a:xfrm>
              <a:off x="3405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2" name="Line 1014"/>
            <p:cNvSpPr>
              <a:spLocks noChangeShapeType="1"/>
            </p:cNvSpPr>
            <p:nvPr/>
          </p:nvSpPr>
          <p:spPr bwMode="auto">
            <a:xfrm>
              <a:off x="3436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3" name="Line 1015"/>
            <p:cNvSpPr>
              <a:spLocks noChangeShapeType="1"/>
            </p:cNvSpPr>
            <p:nvPr/>
          </p:nvSpPr>
          <p:spPr bwMode="auto">
            <a:xfrm>
              <a:off x="3467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4" name="Line 1016"/>
            <p:cNvSpPr>
              <a:spLocks noChangeShapeType="1"/>
            </p:cNvSpPr>
            <p:nvPr/>
          </p:nvSpPr>
          <p:spPr bwMode="auto">
            <a:xfrm>
              <a:off x="3498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5" name="Line 1017"/>
            <p:cNvSpPr>
              <a:spLocks noChangeShapeType="1"/>
            </p:cNvSpPr>
            <p:nvPr/>
          </p:nvSpPr>
          <p:spPr bwMode="auto">
            <a:xfrm>
              <a:off x="3529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6" name="Line 1018"/>
            <p:cNvSpPr>
              <a:spLocks noChangeShapeType="1"/>
            </p:cNvSpPr>
            <p:nvPr/>
          </p:nvSpPr>
          <p:spPr bwMode="auto">
            <a:xfrm>
              <a:off x="3560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7" name="Line 1019"/>
            <p:cNvSpPr>
              <a:spLocks noChangeShapeType="1"/>
            </p:cNvSpPr>
            <p:nvPr/>
          </p:nvSpPr>
          <p:spPr bwMode="auto">
            <a:xfrm>
              <a:off x="359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8" name="Line 1020"/>
            <p:cNvSpPr>
              <a:spLocks noChangeShapeType="1"/>
            </p:cNvSpPr>
            <p:nvPr/>
          </p:nvSpPr>
          <p:spPr bwMode="auto">
            <a:xfrm>
              <a:off x="362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59" name="Line 1021"/>
            <p:cNvSpPr>
              <a:spLocks noChangeShapeType="1"/>
            </p:cNvSpPr>
            <p:nvPr/>
          </p:nvSpPr>
          <p:spPr bwMode="auto">
            <a:xfrm>
              <a:off x="365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0" name="Line 1022"/>
            <p:cNvSpPr>
              <a:spLocks noChangeShapeType="1"/>
            </p:cNvSpPr>
            <p:nvPr/>
          </p:nvSpPr>
          <p:spPr bwMode="auto">
            <a:xfrm>
              <a:off x="368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1" name="Line 1023"/>
            <p:cNvSpPr>
              <a:spLocks noChangeShapeType="1"/>
            </p:cNvSpPr>
            <p:nvPr/>
          </p:nvSpPr>
          <p:spPr bwMode="auto">
            <a:xfrm>
              <a:off x="3716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2" name="Line 1024"/>
            <p:cNvSpPr>
              <a:spLocks noChangeShapeType="1"/>
            </p:cNvSpPr>
            <p:nvPr/>
          </p:nvSpPr>
          <p:spPr bwMode="auto">
            <a:xfrm>
              <a:off x="3747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3" name="Line 1025"/>
            <p:cNvSpPr>
              <a:spLocks noChangeShapeType="1"/>
            </p:cNvSpPr>
            <p:nvPr/>
          </p:nvSpPr>
          <p:spPr bwMode="auto">
            <a:xfrm>
              <a:off x="3778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4" name="Line 1026"/>
            <p:cNvSpPr>
              <a:spLocks noChangeShapeType="1"/>
            </p:cNvSpPr>
            <p:nvPr/>
          </p:nvSpPr>
          <p:spPr bwMode="auto">
            <a:xfrm>
              <a:off x="380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5" name="Line 1027"/>
            <p:cNvSpPr>
              <a:spLocks noChangeShapeType="1"/>
            </p:cNvSpPr>
            <p:nvPr/>
          </p:nvSpPr>
          <p:spPr bwMode="auto">
            <a:xfrm>
              <a:off x="384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6" name="Line 1028"/>
            <p:cNvSpPr>
              <a:spLocks noChangeShapeType="1"/>
            </p:cNvSpPr>
            <p:nvPr/>
          </p:nvSpPr>
          <p:spPr bwMode="auto">
            <a:xfrm>
              <a:off x="3871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7" name="Line 1029"/>
            <p:cNvSpPr>
              <a:spLocks noChangeShapeType="1"/>
            </p:cNvSpPr>
            <p:nvPr/>
          </p:nvSpPr>
          <p:spPr bwMode="auto">
            <a:xfrm>
              <a:off x="3902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8" name="Line 1030"/>
            <p:cNvSpPr>
              <a:spLocks noChangeShapeType="1"/>
            </p:cNvSpPr>
            <p:nvPr/>
          </p:nvSpPr>
          <p:spPr bwMode="auto">
            <a:xfrm>
              <a:off x="393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69" name="Line 1031"/>
            <p:cNvSpPr>
              <a:spLocks noChangeShapeType="1"/>
            </p:cNvSpPr>
            <p:nvPr/>
          </p:nvSpPr>
          <p:spPr bwMode="auto">
            <a:xfrm>
              <a:off x="396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0" name="Line 1032"/>
            <p:cNvSpPr>
              <a:spLocks noChangeShapeType="1"/>
            </p:cNvSpPr>
            <p:nvPr/>
          </p:nvSpPr>
          <p:spPr bwMode="auto">
            <a:xfrm>
              <a:off x="399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1" name="Line 1033"/>
            <p:cNvSpPr>
              <a:spLocks noChangeShapeType="1"/>
            </p:cNvSpPr>
            <p:nvPr/>
          </p:nvSpPr>
          <p:spPr bwMode="auto">
            <a:xfrm>
              <a:off x="4026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2" name="Line 1034"/>
            <p:cNvSpPr>
              <a:spLocks noChangeShapeType="1"/>
            </p:cNvSpPr>
            <p:nvPr/>
          </p:nvSpPr>
          <p:spPr bwMode="auto">
            <a:xfrm>
              <a:off x="4057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3" name="Line 1035"/>
            <p:cNvSpPr>
              <a:spLocks noChangeShapeType="1"/>
            </p:cNvSpPr>
            <p:nvPr/>
          </p:nvSpPr>
          <p:spPr bwMode="auto">
            <a:xfrm>
              <a:off x="4088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4" name="Line 1036"/>
            <p:cNvSpPr>
              <a:spLocks noChangeShapeType="1"/>
            </p:cNvSpPr>
            <p:nvPr/>
          </p:nvSpPr>
          <p:spPr bwMode="auto">
            <a:xfrm>
              <a:off x="4119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5" name="Line 1037"/>
            <p:cNvSpPr>
              <a:spLocks noChangeShapeType="1"/>
            </p:cNvSpPr>
            <p:nvPr/>
          </p:nvSpPr>
          <p:spPr bwMode="auto">
            <a:xfrm>
              <a:off x="4150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6" name="Line 1038"/>
            <p:cNvSpPr>
              <a:spLocks noChangeShapeType="1"/>
            </p:cNvSpPr>
            <p:nvPr/>
          </p:nvSpPr>
          <p:spPr bwMode="auto">
            <a:xfrm>
              <a:off x="4181" y="1689"/>
              <a:ext cx="24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7" name="Line 1039"/>
            <p:cNvSpPr>
              <a:spLocks noChangeShapeType="1"/>
            </p:cNvSpPr>
            <p:nvPr/>
          </p:nvSpPr>
          <p:spPr bwMode="auto">
            <a:xfrm>
              <a:off x="4213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8" name="Line 1040"/>
            <p:cNvSpPr>
              <a:spLocks noChangeShapeType="1"/>
            </p:cNvSpPr>
            <p:nvPr/>
          </p:nvSpPr>
          <p:spPr bwMode="auto">
            <a:xfrm>
              <a:off x="4244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79" name="Line 1041"/>
            <p:cNvSpPr>
              <a:spLocks noChangeShapeType="1"/>
            </p:cNvSpPr>
            <p:nvPr/>
          </p:nvSpPr>
          <p:spPr bwMode="auto">
            <a:xfrm>
              <a:off x="4275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0" name="Line 1042"/>
            <p:cNvSpPr>
              <a:spLocks noChangeShapeType="1"/>
            </p:cNvSpPr>
            <p:nvPr/>
          </p:nvSpPr>
          <p:spPr bwMode="auto">
            <a:xfrm>
              <a:off x="4306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1" name="Line 1043"/>
            <p:cNvSpPr>
              <a:spLocks noChangeShapeType="1"/>
            </p:cNvSpPr>
            <p:nvPr/>
          </p:nvSpPr>
          <p:spPr bwMode="auto">
            <a:xfrm>
              <a:off x="4337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2" name="Line 1044"/>
            <p:cNvSpPr>
              <a:spLocks noChangeShapeType="1"/>
            </p:cNvSpPr>
            <p:nvPr/>
          </p:nvSpPr>
          <p:spPr bwMode="auto">
            <a:xfrm>
              <a:off x="4368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3" name="Line 1045"/>
            <p:cNvSpPr>
              <a:spLocks noChangeShapeType="1"/>
            </p:cNvSpPr>
            <p:nvPr/>
          </p:nvSpPr>
          <p:spPr bwMode="auto">
            <a:xfrm>
              <a:off x="4399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4" name="Line 1046"/>
            <p:cNvSpPr>
              <a:spLocks noChangeShapeType="1"/>
            </p:cNvSpPr>
            <p:nvPr/>
          </p:nvSpPr>
          <p:spPr bwMode="auto">
            <a:xfrm>
              <a:off x="4430" y="1689"/>
              <a:ext cx="23" cy="1"/>
            </a:xfrm>
            <a:prstGeom prst="line">
              <a:avLst/>
            </a:prstGeom>
            <a:noFill/>
            <a:ln w="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85" name="Rectangle 1047"/>
            <p:cNvSpPr>
              <a:spLocks noChangeArrowheads="1"/>
            </p:cNvSpPr>
            <p:nvPr/>
          </p:nvSpPr>
          <p:spPr bwMode="auto">
            <a:xfrm>
              <a:off x="1647" y="2256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86" name="Rectangle 1048"/>
            <p:cNvSpPr>
              <a:spLocks noChangeArrowheads="1"/>
            </p:cNvSpPr>
            <p:nvPr/>
          </p:nvSpPr>
          <p:spPr bwMode="auto">
            <a:xfrm>
              <a:off x="1973" y="1433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87" name="Rectangle 1049"/>
            <p:cNvSpPr>
              <a:spLocks noChangeArrowheads="1"/>
            </p:cNvSpPr>
            <p:nvPr/>
          </p:nvSpPr>
          <p:spPr bwMode="auto">
            <a:xfrm>
              <a:off x="2300" y="2240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88" name="Rectangle 1050"/>
            <p:cNvSpPr>
              <a:spLocks noChangeArrowheads="1"/>
            </p:cNvSpPr>
            <p:nvPr/>
          </p:nvSpPr>
          <p:spPr bwMode="auto">
            <a:xfrm>
              <a:off x="2626" y="1689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89" name="Rectangle 1051"/>
            <p:cNvSpPr>
              <a:spLocks noChangeArrowheads="1"/>
            </p:cNvSpPr>
            <p:nvPr/>
          </p:nvSpPr>
          <p:spPr bwMode="auto">
            <a:xfrm>
              <a:off x="2952" y="2101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0" name="Rectangle 1052"/>
            <p:cNvSpPr>
              <a:spLocks noChangeArrowheads="1"/>
            </p:cNvSpPr>
            <p:nvPr/>
          </p:nvSpPr>
          <p:spPr bwMode="auto">
            <a:xfrm>
              <a:off x="3278" y="2039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1" name="Rectangle 1053"/>
            <p:cNvSpPr>
              <a:spLocks noChangeArrowheads="1"/>
            </p:cNvSpPr>
            <p:nvPr/>
          </p:nvSpPr>
          <p:spPr bwMode="auto">
            <a:xfrm>
              <a:off x="3604" y="1565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2" name="Rectangle 1054"/>
            <p:cNvSpPr>
              <a:spLocks noChangeArrowheads="1"/>
            </p:cNvSpPr>
            <p:nvPr/>
          </p:nvSpPr>
          <p:spPr bwMode="auto">
            <a:xfrm>
              <a:off x="3930" y="1480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3" name="Rectangle 1055"/>
            <p:cNvSpPr>
              <a:spLocks noChangeArrowheads="1"/>
            </p:cNvSpPr>
            <p:nvPr/>
          </p:nvSpPr>
          <p:spPr bwMode="auto">
            <a:xfrm>
              <a:off x="4256" y="1635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336C9B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4" name="Freeform 1056"/>
            <p:cNvSpPr>
              <a:spLocks/>
            </p:cNvSpPr>
            <p:nvPr/>
          </p:nvSpPr>
          <p:spPr bwMode="auto">
            <a:xfrm>
              <a:off x="1697" y="1487"/>
              <a:ext cx="2609" cy="823"/>
            </a:xfrm>
            <a:custGeom>
              <a:avLst/>
              <a:gdLst>
                <a:gd name="T0" fmla="*/ 0 w 336"/>
                <a:gd name="T1" fmla="*/ 180289931 h 106"/>
                <a:gd name="T2" fmla="*/ 71444240 w 336"/>
                <a:gd name="T3" fmla="*/ 0 h 106"/>
                <a:gd name="T4" fmla="*/ 142918048 w 336"/>
                <a:gd name="T5" fmla="*/ 176790474 h 106"/>
                <a:gd name="T6" fmla="*/ 214358406 w 336"/>
                <a:gd name="T7" fmla="*/ 56089779 h 106"/>
                <a:gd name="T8" fmla="*/ 286031648 w 336"/>
                <a:gd name="T9" fmla="*/ 146320103 h 106"/>
                <a:gd name="T10" fmla="*/ 357501822 w 336"/>
                <a:gd name="T11" fmla="*/ 132747129 h 106"/>
                <a:gd name="T12" fmla="*/ 428945658 w 336"/>
                <a:gd name="T13" fmla="*/ 28918729 h 106"/>
                <a:gd name="T14" fmla="*/ 500390240 w 336"/>
                <a:gd name="T15" fmla="*/ 10298705 h 106"/>
                <a:gd name="T16" fmla="*/ 571863521 w 336"/>
                <a:gd name="T17" fmla="*/ 44239483 h 1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106"/>
                <a:gd name="T29" fmla="*/ 336 w 336"/>
                <a:gd name="T30" fmla="*/ 106 h 10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106">
                  <a:moveTo>
                    <a:pt x="0" y="106"/>
                  </a:moveTo>
                  <a:lnTo>
                    <a:pt x="42" y="0"/>
                  </a:lnTo>
                  <a:lnTo>
                    <a:pt x="84" y="104"/>
                  </a:lnTo>
                  <a:lnTo>
                    <a:pt x="126" y="33"/>
                  </a:lnTo>
                  <a:lnTo>
                    <a:pt x="168" y="86"/>
                  </a:lnTo>
                  <a:lnTo>
                    <a:pt x="210" y="78"/>
                  </a:lnTo>
                  <a:lnTo>
                    <a:pt x="252" y="17"/>
                  </a:lnTo>
                  <a:lnTo>
                    <a:pt x="294" y="6"/>
                  </a:lnTo>
                  <a:lnTo>
                    <a:pt x="336" y="26"/>
                  </a:lnTo>
                </a:path>
              </a:pathLst>
            </a:custGeom>
            <a:noFill/>
            <a:ln w="38100">
              <a:solidFill>
                <a:srgbClr val="336C9B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95" name="Rectangle 1057"/>
            <p:cNvSpPr>
              <a:spLocks noChangeArrowheads="1"/>
            </p:cNvSpPr>
            <p:nvPr/>
          </p:nvSpPr>
          <p:spPr bwMode="auto">
            <a:xfrm>
              <a:off x="1647" y="2792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6" name="Rectangle 1058"/>
            <p:cNvSpPr>
              <a:spLocks noChangeArrowheads="1"/>
            </p:cNvSpPr>
            <p:nvPr/>
          </p:nvSpPr>
          <p:spPr bwMode="auto">
            <a:xfrm>
              <a:off x="1973" y="2365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7" name="Rectangle 1059"/>
            <p:cNvSpPr>
              <a:spLocks noChangeArrowheads="1"/>
            </p:cNvSpPr>
            <p:nvPr/>
          </p:nvSpPr>
          <p:spPr bwMode="auto">
            <a:xfrm>
              <a:off x="2300" y="2621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8" name="Rectangle 1060"/>
            <p:cNvSpPr>
              <a:spLocks noChangeArrowheads="1"/>
            </p:cNvSpPr>
            <p:nvPr/>
          </p:nvSpPr>
          <p:spPr bwMode="auto">
            <a:xfrm>
              <a:off x="2626" y="2543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399" name="Rectangle 1061"/>
            <p:cNvSpPr>
              <a:spLocks noChangeArrowheads="1"/>
            </p:cNvSpPr>
            <p:nvPr/>
          </p:nvSpPr>
          <p:spPr bwMode="auto">
            <a:xfrm>
              <a:off x="2952" y="2745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400" name="Rectangle 1062"/>
            <p:cNvSpPr>
              <a:spLocks noChangeArrowheads="1"/>
            </p:cNvSpPr>
            <p:nvPr/>
          </p:nvSpPr>
          <p:spPr bwMode="auto">
            <a:xfrm>
              <a:off x="3278" y="2776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401" name="Rectangle 1063"/>
            <p:cNvSpPr>
              <a:spLocks noChangeArrowheads="1"/>
            </p:cNvSpPr>
            <p:nvPr/>
          </p:nvSpPr>
          <p:spPr bwMode="auto">
            <a:xfrm>
              <a:off x="3604" y="2691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402" name="Rectangle 1064"/>
            <p:cNvSpPr>
              <a:spLocks noChangeArrowheads="1"/>
            </p:cNvSpPr>
            <p:nvPr/>
          </p:nvSpPr>
          <p:spPr bwMode="auto">
            <a:xfrm>
              <a:off x="3930" y="2590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403" name="Rectangle 1065"/>
            <p:cNvSpPr>
              <a:spLocks noChangeArrowheads="1"/>
            </p:cNvSpPr>
            <p:nvPr/>
          </p:nvSpPr>
          <p:spPr bwMode="auto">
            <a:xfrm>
              <a:off x="4256" y="2691"/>
              <a:ext cx="10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93C0CA"/>
                  </a:solidFill>
                  <a:latin typeface="Spss Marker Set"/>
                </a:rPr>
                <a:t>W</a:t>
              </a:r>
              <a:endParaRPr lang="es-ES"/>
            </a:p>
          </p:txBody>
        </p:sp>
        <p:sp>
          <p:nvSpPr>
            <p:cNvPr id="11404" name="Freeform 1066"/>
            <p:cNvSpPr>
              <a:spLocks/>
            </p:cNvSpPr>
            <p:nvPr/>
          </p:nvSpPr>
          <p:spPr bwMode="auto">
            <a:xfrm>
              <a:off x="1697" y="2419"/>
              <a:ext cx="2609" cy="427"/>
            </a:xfrm>
            <a:custGeom>
              <a:avLst/>
              <a:gdLst>
                <a:gd name="T0" fmla="*/ 0 w 336"/>
                <a:gd name="T1" fmla="*/ 93497850 h 55"/>
                <a:gd name="T2" fmla="*/ 71444240 w 336"/>
                <a:gd name="T3" fmla="*/ 0 h 55"/>
                <a:gd name="T4" fmla="*/ 142918048 w 336"/>
                <a:gd name="T5" fmla="*/ 56042151 h 55"/>
                <a:gd name="T6" fmla="*/ 214358406 w 336"/>
                <a:gd name="T7" fmla="*/ 39203077 h 55"/>
                <a:gd name="T8" fmla="*/ 286031648 w 336"/>
                <a:gd name="T9" fmla="*/ 83205880 h 55"/>
                <a:gd name="T10" fmla="*/ 357501822 w 336"/>
                <a:gd name="T11" fmla="*/ 90002849 h 55"/>
                <a:gd name="T12" fmla="*/ 428945658 w 336"/>
                <a:gd name="T13" fmla="*/ 71387517 h 55"/>
                <a:gd name="T14" fmla="*/ 500390240 w 336"/>
                <a:gd name="T15" fmla="*/ 49273721 h 55"/>
                <a:gd name="T16" fmla="*/ 571863521 w 336"/>
                <a:gd name="T17" fmla="*/ 71387517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6"/>
                <a:gd name="T28" fmla="*/ 0 h 55"/>
                <a:gd name="T29" fmla="*/ 336 w 336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6" h="55">
                  <a:moveTo>
                    <a:pt x="0" y="55"/>
                  </a:moveTo>
                  <a:lnTo>
                    <a:pt x="42" y="0"/>
                  </a:lnTo>
                  <a:lnTo>
                    <a:pt x="84" y="33"/>
                  </a:lnTo>
                  <a:lnTo>
                    <a:pt x="126" y="23"/>
                  </a:lnTo>
                  <a:lnTo>
                    <a:pt x="168" y="49"/>
                  </a:lnTo>
                  <a:lnTo>
                    <a:pt x="210" y="53"/>
                  </a:lnTo>
                  <a:lnTo>
                    <a:pt x="252" y="42"/>
                  </a:lnTo>
                  <a:lnTo>
                    <a:pt x="294" y="29"/>
                  </a:lnTo>
                  <a:lnTo>
                    <a:pt x="336" y="42"/>
                  </a:lnTo>
                </a:path>
              </a:pathLst>
            </a:custGeom>
            <a:noFill/>
            <a:ln w="38100">
              <a:solidFill>
                <a:srgbClr val="93C0CA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05" name="Rectangle 1067"/>
            <p:cNvSpPr>
              <a:spLocks noChangeArrowheads="1"/>
            </p:cNvSpPr>
            <p:nvPr/>
          </p:nvSpPr>
          <p:spPr bwMode="auto">
            <a:xfrm>
              <a:off x="1628" y="2349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4,55</a:t>
              </a:r>
              <a:endParaRPr lang="es-ES"/>
            </a:p>
          </p:txBody>
        </p:sp>
        <p:sp>
          <p:nvSpPr>
            <p:cNvPr id="11406" name="Rectangle 1068"/>
            <p:cNvSpPr>
              <a:spLocks noChangeArrowheads="1"/>
            </p:cNvSpPr>
            <p:nvPr/>
          </p:nvSpPr>
          <p:spPr bwMode="auto">
            <a:xfrm>
              <a:off x="1814" y="1480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7,78</a:t>
              </a:r>
              <a:endParaRPr lang="es-ES"/>
            </a:p>
          </p:txBody>
        </p:sp>
        <p:sp>
          <p:nvSpPr>
            <p:cNvPr id="11407" name="Rectangle 1069"/>
            <p:cNvSpPr>
              <a:spLocks noChangeArrowheads="1"/>
            </p:cNvSpPr>
            <p:nvPr/>
          </p:nvSpPr>
          <p:spPr bwMode="auto">
            <a:xfrm>
              <a:off x="2132" y="2217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4,59</a:t>
              </a:r>
              <a:endParaRPr lang="es-ES"/>
            </a:p>
          </p:txBody>
        </p:sp>
        <p:sp>
          <p:nvSpPr>
            <p:cNvPr id="11408" name="Rectangle 1070"/>
            <p:cNvSpPr>
              <a:spLocks noChangeArrowheads="1"/>
            </p:cNvSpPr>
            <p:nvPr/>
          </p:nvSpPr>
          <p:spPr bwMode="auto">
            <a:xfrm>
              <a:off x="2388" y="1728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6,77</a:t>
              </a:r>
              <a:endParaRPr lang="es-ES"/>
            </a:p>
          </p:txBody>
        </p:sp>
        <p:sp>
          <p:nvSpPr>
            <p:cNvPr id="11409" name="Rectangle 1071"/>
            <p:cNvSpPr>
              <a:spLocks noChangeArrowheads="1"/>
            </p:cNvSpPr>
            <p:nvPr/>
          </p:nvSpPr>
          <p:spPr bwMode="auto">
            <a:xfrm>
              <a:off x="2769" y="2046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5,15</a:t>
              </a:r>
              <a:endParaRPr lang="es-ES"/>
            </a:p>
          </p:txBody>
        </p:sp>
        <p:sp>
          <p:nvSpPr>
            <p:cNvPr id="11410" name="Rectangle 1072"/>
            <p:cNvSpPr>
              <a:spLocks noChangeArrowheads="1"/>
            </p:cNvSpPr>
            <p:nvPr/>
          </p:nvSpPr>
          <p:spPr bwMode="auto">
            <a:xfrm>
              <a:off x="3172" y="1938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5,40</a:t>
              </a:r>
              <a:endParaRPr lang="es-ES"/>
            </a:p>
          </p:txBody>
        </p:sp>
        <p:sp>
          <p:nvSpPr>
            <p:cNvPr id="11411" name="Rectangle 1073"/>
            <p:cNvSpPr>
              <a:spLocks noChangeArrowheads="1"/>
            </p:cNvSpPr>
            <p:nvPr/>
          </p:nvSpPr>
          <p:spPr bwMode="auto">
            <a:xfrm>
              <a:off x="3397" y="1542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7,27</a:t>
              </a:r>
              <a:endParaRPr lang="es-ES"/>
            </a:p>
          </p:txBody>
        </p:sp>
        <p:sp>
          <p:nvSpPr>
            <p:cNvPr id="11412" name="Rectangle 1074"/>
            <p:cNvSpPr>
              <a:spLocks noChangeArrowheads="1"/>
            </p:cNvSpPr>
            <p:nvPr/>
          </p:nvSpPr>
          <p:spPr bwMode="auto">
            <a:xfrm>
              <a:off x="3817" y="1449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7,62</a:t>
              </a:r>
              <a:endParaRPr lang="es-ES"/>
            </a:p>
          </p:txBody>
        </p:sp>
        <p:sp>
          <p:nvSpPr>
            <p:cNvPr id="11413" name="Rectangle 1075"/>
            <p:cNvSpPr>
              <a:spLocks noChangeArrowheads="1"/>
            </p:cNvSpPr>
            <p:nvPr/>
          </p:nvSpPr>
          <p:spPr bwMode="auto">
            <a:xfrm>
              <a:off x="4119" y="1736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7,00</a:t>
              </a:r>
              <a:endParaRPr lang="es-ES"/>
            </a:p>
          </p:txBody>
        </p:sp>
        <p:sp>
          <p:nvSpPr>
            <p:cNvPr id="11414" name="Rectangle 1076"/>
            <p:cNvSpPr>
              <a:spLocks noChangeArrowheads="1"/>
            </p:cNvSpPr>
            <p:nvPr/>
          </p:nvSpPr>
          <p:spPr bwMode="auto">
            <a:xfrm>
              <a:off x="1798" y="2745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2,40</a:t>
              </a:r>
              <a:endParaRPr lang="es-ES"/>
            </a:p>
          </p:txBody>
        </p:sp>
        <p:sp>
          <p:nvSpPr>
            <p:cNvPr id="11415" name="Rectangle 1077"/>
            <p:cNvSpPr>
              <a:spLocks noChangeArrowheads="1"/>
            </p:cNvSpPr>
            <p:nvPr/>
          </p:nvSpPr>
          <p:spPr bwMode="auto">
            <a:xfrm>
              <a:off x="1892" y="2287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4,10</a:t>
              </a:r>
              <a:endParaRPr lang="es-ES"/>
            </a:p>
          </p:txBody>
        </p:sp>
        <p:sp>
          <p:nvSpPr>
            <p:cNvPr id="11416" name="Rectangle 1078"/>
            <p:cNvSpPr>
              <a:spLocks noChangeArrowheads="1"/>
            </p:cNvSpPr>
            <p:nvPr/>
          </p:nvSpPr>
          <p:spPr bwMode="auto">
            <a:xfrm>
              <a:off x="2225" y="2722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3,10</a:t>
              </a:r>
              <a:endParaRPr lang="es-ES"/>
            </a:p>
          </p:txBody>
        </p:sp>
        <p:sp>
          <p:nvSpPr>
            <p:cNvPr id="11417" name="Rectangle 1079"/>
            <p:cNvSpPr>
              <a:spLocks noChangeArrowheads="1"/>
            </p:cNvSpPr>
            <p:nvPr/>
          </p:nvSpPr>
          <p:spPr bwMode="auto">
            <a:xfrm>
              <a:off x="2575" y="2466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3,40</a:t>
              </a:r>
              <a:endParaRPr lang="es-ES"/>
            </a:p>
          </p:txBody>
        </p:sp>
        <p:sp>
          <p:nvSpPr>
            <p:cNvPr id="11418" name="Rectangle 1080"/>
            <p:cNvSpPr>
              <a:spLocks noChangeArrowheads="1"/>
            </p:cNvSpPr>
            <p:nvPr/>
          </p:nvSpPr>
          <p:spPr bwMode="auto">
            <a:xfrm>
              <a:off x="2947" y="2629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2,60</a:t>
              </a:r>
              <a:endParaRPr lang="es-ES"/>
            </a:p>
          </p:txBody>
        </p:sp>
        <p:sp>
          <p:nvSpPr>
            <p:cNvPr id="11419" name="Rectangle 1081"/>
            <p:cNvSpPr>
              <a:spLocks noChangeArrowheads="1"/>
            </p:cNvSpPr>
            <p:nvPr/>
          </p:nvSpPr>
          <p:spPr bwMode="auto">
            <a:xfrm>
              <a:off x="3266" y="2667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2,48</a:t>
              </a:r>
              <a:endParaRPr lang="es-ES"/>
            </a:p>
          </p:txBody>
        </p:sp>
        <p:sp>
          <p:nvSpPr>
            <p:cNvPr id="11420" name="Rectangle 1082"/>
            <p:cNvSpPr>
              <a:spLocks noChangeArrowheads="1"/>
            </p:cNvSpPr>
            <p:nvPr/>
          </p:nvSpPr>
          <p:spPr bwMode="auto">
            <a:xfrm>
              <a:off x="3576" y="2582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2,81</a:t>
              </a:r>
              <a:endParaRPr lang="es-ES"/>
            </a:p>
          </p:txBody>
        </p:sp>
        <p:sp>
          <p:nvSpPr>
            <p:cNvPr id="11421" name="Rectangle 1083"/>
            <p:cNvSpPr>
              <a:spLocks noChangeArrowheads="1"/>
            </p:cNvSpPr>
            <p:nvPr/>
          </p:nvSpPr>
          <p:spPr bwMode="auto">
            <a:xfrm>
              <a:off x="3887" y="2489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3,22</a:t>
              </a:r>
              <a:endParaRPr lang="es-ES"/>
            </a:p>
          </p:txBody>
        </p:sp>
        <p:sp>
          <p:nvSpPr>
            <p:cNvPr id="11422" name="Rectangle 1084"/>
            <p:cNvSpPr>
              <a:spLocks noChangeArrowheads="1"/>
            </p:cNvSpPr>
            <p:nvPr/>
          </p:nvSpPr>
          <p:spPr bwMode="auto">
            <a:xfrm>
              <a:off x="4197" y="2566"/>
              <a:ext cx="20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1100" b="1">
                  <a:solidFill>
                    <a:srgbClr val="000000"/>
                  </a:solidFill>
                </a:rPr>
                <a:t>2,80</a:t>
              </a:r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1938</Words>
  <Application>Microsoft Office PowerPoint</Application>
  <PresentationFormat>Presentación en pantalla (4:3)</PresentationFormat>
  <Paragraphs>233</Paragraphs>
  <Slides>47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9" baseType="lpstr">
      <vt:lpstr>Diseño predeterminado</vt:lpstr>
      <vt:lpstr>Hoja de cálculo de Microsoft Office Excel 97-2003</vt:lpstr>
      <vt:lpstr>La Financiación del Emprendimiento en el Entorno Internacional: Experiencia Comparada  </vt:lpstr>
      <vt:lpstr>Proceso emprendedor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Evolución del capital semilla necesario para la puesta en marcha de una iniciativa que en el 2008 estaba en fase emprendedora (de 0 a 42 meses)</vt:lpstr>
      <vt:lpstr>Datos acerca de la evolución del capital semilla medio necesario para la puesta en marcha de las actividades en fase emprendedora</vt:lpstr>
      <vt:lpstr>El sector transformador o industrial, es el que ha necesitado mayores aportaciones medias de capital semilla en las actividades en fase emprendedora del 2008</vt:lpstr>
      <vt:lpstr>El nivel de estudios del emprendedor incide significativamente en el montante medio del capital semilla: a más estudios más necesidades de capital y, por consiguiente, mayor calidad esperada en las actividades</vt:lpstr>
      <vt:lpstr>La motivación que subyace en la puesta en marcha de las actividades también influye en el montante del capital semilla medio necesario</vt:lpstr>
      <vt:lpstr>Las iniciativas completamente innovadoras en producto o servicio en el 2008, han necesitado más capital semilla medio para ponerse en marcha</vt:lpstr>
      <vt:lpstr>Las iniciativas emprendedoras que afrontan menos competencia en el 2008, han necesitado más capital semilla medio para su puesta en marcha</vt:lpstr>
      <vt:lpstr>Las iniciativas que usan tecnologías recientes en el 2008, han necesitado más capital semilla para su puesta en marcha, haya sido este año o en los tres precedentes</vt:lpstr>
      <vt:lpstr>Las empresas que se han creado con vocación de gacelas y que estaban en fase emprendedora en el 2008, han necesitado más capital semilla que las otras</vt:lpstr>
      <vt:lpstr>Las actividades en fase emprendedora del 2008 que realizan actividades de exportación, especialmente las que exportan entre un 1 y un 25% de su producción, han necesitado más capital semilla que el resto</vt:lpstr>
      <vt:lpstr>Diapositiva 20</vt:lpstr>
      <vt:lpstr>Condiciones del entorno para emprender en España (GEM)</vt:lpstr>
      <vt:lpstr>Condiciones del entorno para emprender en España (GEM)</vt:lpstr>
      <vt:lpstr>Financiación del proceso emprendedor español (Seed,S-up)</vt:lpstr>
      <vt:lpstr>Financiación del proceso emprendedor español (GEM)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Algunas Conclusiones (5)</vt:lpstr>
    </vt:vector>
  </TitlesOfParts>
  <Company>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informatica</dc:creator>
  <cp:lastModifiedBy>Departamento de Informatica</cp:lastModifiedBy>
  <cp:revision>298</cp:revision>
  <dcterms:created xsi:type="dcterms:W3CDTF">2007-10-18T14:11:25Z</dcterms:created>
  <dcterms:modified xsi:type="dcterms:W3CDTF">2009-07-01T07:59:37Z</dcterms:modified>
</cp:coreProperties>
</file>