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00" r:id="rId3"/>
    <p:sldId id="261" r:id="rId4"/>
    <p:sldId id="283" r:id="rId5"/>
    <p:sldId id="279" r:id="rId6"/>
    <p:sldId id="335" r:id="rId7"/>
    <p:sldId id="336" r:id="rId8"/>
    <p:sldId id="337" r:id="rId9"/>
    <p:sldId id="264" r:id="rId10"/>
    <p:sldId id="267" r:id="rId11"/>
    <p:sldId id="262" r:id="rId12"/>
    <p:sldId id="320" r:id="rId13"/>
    <p:sldId id="270" r:id="rId14"/>
    <p:sldId id="272" r:id="rId15"/>
    <p:sldId id="280" r:id="rId16"/>
    <p:sldId id="273" r:id="rId17"/>
    <p:sldId id="276" r:id="rId18"/>
    <p:sldId id="311" r:id="rId19"/>
    <p:sldId id="313" r:id="rId20"/>
    <p:sldId id="318" r:id="rId21"/>
    <p:sldId id="287" r:id="rId22"/>
    <p:sldId id="330" r:id="rId23"/>
    <p:sldId id="292" r:id="rId24"/>
    <p:sldId id="323" r:id="rId25"/>
    <p:sldId id="266" r:id="rId26"/>
    <p:sldId id="296" r:id="rId27"/>
    <p:sldId id="297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333" autoAdjust="0"/>
  </p:normalViewPr>
  <p:slideViewPr>
    <p:cSldViewPr>
      <p:cViewPr varScale="1">
        <p:scale>
          <a:sx n="68" d="100"/>
          <a:sy n="68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0C7E0-442F-48A7-8CF4-41C854D76098}" type="datetimeFigureOut">
              <a:rPr lang="es-ES" smtClean="0"/>
              <a:pPr/>
              <a:t>01/07/2009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64621-51DD-4F12-9FEB-6B2AD481A32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64621-51DD-4F12-9FEB-6B2AD481A32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AB3B4-6E9A-46EF-8424-D40F2CB11006}" type="slidenum">
              <a:rPr lang="es-ES"/>
              <a:pPr/>
              <a:t>6</a:t>
            </a:fld>
            <a:endParaRPr lang="es-E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ED44E2-3F98-4EA3-B372-1E1D214F9474}" type="slidenum">
              <a:rPr lang="es-ES"/>
              <a:pPr/>
              <a:t>7</a:t>
            </a:fld>
            <a:endParaRPr lang="es-E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7415E3-A979-4269-A6D9-38B1F2913D3C}" type="slidenum">
              <a:rPr lang="es-ES"/>
              <a:pPr/>
              <a:t>8</a:t>
            </a:fld>
            <a:endParaRPr lang="es-E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0932-87F3-406F-891D-E0F74FD89B4B}" type="datetimeFigureOut">
              <a:rPr lang="es-ES" smtClean="0"/>
              <a:pPr/>
              <a:t>01/07/2009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0511-49BE-4CFD-A585-EC68CEC1C4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0932-87F3-406F-891D-E0F74FD89B4B}" type="datetimeFigureOut">
              <a:rPr lang="es-ES" smtClean="0"/>
              <a:pPr/>
              <a:t>01/07/2009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0511-49BE-4CFD-A585-EC68CEC1C4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0932-87F3-406F-891D-E0F74FD89B4B}" type="datetimeFigureOut">
              <a:rPr lang="es-ES" smtClean="0"/>
              <a:pPr/>
              <a:t>01/07/2009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0511-49BE-4CFD-A585-EC68CEC1C4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642918"/>
            <a:ext cx="8643998" cy="557216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accent1"/>
                </a:solidFill>
                <a:latin typeface="Handel Gothic LT Bold" pitchFamily="2" charset="0"/>
              </a:defRPr>
            </a:lvl1pPr>
            <a:lvl2pPr>
              <a:buFont typeface="Arial" pitchFamily="34" charset="0"/>
              <a:buChar char="•"/>
              <a:defRPr>
                <a:solidFill>
                  <a:schemeClr val="bg1"/>
                </a:solidFill>
                <a:latin typeface="DIN-Medium" pitchFamily="34" charset="0"/>
              </a:defRPr>
            </a:lvl2pPr>
            <a:lvl3pPr>
              <a:defRPr>
                <a:solidFill>
                  <a:schemeClr val="bg1"/>
                </a:solidFill>
                <a:latin typeface="DIN-Medium" pitchFamily="34" charset="0"/>
              </a:defRPr>
            </a:lvl3pPr>
            <a:lvl4pPr>
              <a:buFont typeface="Arial" pitchFamily="34" charset="0"/>
              <a:buChar char="•"/>
              <a:defRPr>
                <a:solidFill>
                  <a:schemeClr val="bg1"/>
                </a:solidFill>
                <a:latin typeface="DIN-Medium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chemeClr val="bg1"/>
                </a:solidFill>
                <a:latin typeface="DIN-Medium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0932-87F3-406F-891D-E0F74FD89B4B}" type="datetimeFigureOut">
              <a:rPr lang="es-ES" smtClean="0"/>
              <a:pPr/>
              <a:t>01/07/2009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0511-49BE-4CFD-A585-EC68CEC1C4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0932-87F3-406F-891D-E0F74FD89B4B}" type="datetimeFigureOut">
              <a:rPr lang="es-ES" smtClean="0"/>
              <a:pPr/>
              <a:t>01/07/2009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0511-49BE-4CFD-A585-EC68CEC1C4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0932-87F3-406F-891D-E0F74FD89B4B}" type="datetimeFigureOut">
              <a:rPr lang="es-ES" smtClean="0"/>
              <a:pPr/>
              <a:t>01/07/2009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0511-49BE-4CFD-A585-EC68CEC1C4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0932-87F3-406F-891D-E0F74FD89B4B}" type="datetimeFigureOut">
              <a:rPr lang="es-ES" smtClean="0"/>
              <a:pPr/>
              <a:t>01/07/2009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0511-49BE-4CFD-A585-EC68CEC1C4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0932-87F3-406F-891D-E0F74FD89B4B}" type="datetimeFigureOut">
              <a:rPr lang="es-ES" smtClean="0"/>
              <a:pPr/>
              <a:t>01/07/2009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0511-49BE-4CFD-A585-EC68CEC1C4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0932-87F3-406F-891D-E0F74FD89B4B}" type="datetimeFigureOut">
              <a:rPr lang="es-ES" smtClean="0"/>
              <a:pPr/>
              <a:t>01/07/2009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0511-49BE-4CFD-A585-EC68CEC1C4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0932-87F3-406F-891D-E0F74FD89B4B}" type="datetimeFigureOut">
              <a:rPr lang="es-ES" smtClean="0"/>
              <a:pPr/>
              <a:t>01/07/2009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0511-49BE-4CFD-A585-EC68CEC1C4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0932-87F3-406F-891D-E0F74FD89B4B}" type="datetimeFigureOut">
              <a:rPr lang="es-ES" smtClean="0"/>
              <a:pPr/>
              <a:t>01/07/2009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00511-49BE-4CFD-A585-EC68CEC1C4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A0932-87F3-406F-891D-E0F74FD89B4B}" type="datetimeFigureOut">
              <a:rPr lang="es-ES" smtClean="0"/>
              <a:pPr/>
              <a:t>01/07/2009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00511-49BE-4CFD-A585-EC68CEC1C46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1928826"/>
          </a:xfrm>
        </p:spPr>
        <p:txBody>
          <a:bodyPr>
            <a:normAutofit/>
          </a:bodyPr>
          <a:lstStyle/>
          <a:p>
            <a:r>
              <a:rPr lang="es-ES" dirty="0" smtClean="0"/>
              <a:t>Blusens Global </a:t>
            </a:r>
            <a:r>
              <a:rPr lang="es-ES" dirty="0" err="1" smtClean="0"/>
              <a:t>Corporation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/>
              <a:t>Innovación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rtl="0" fontAlgn="base"/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La innovación permanente es una de las razones del </a:t>
            </a:r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éxito </a:t>
            </a:r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 Blusens</a:t>
            </a:r>
          </a:p>
          <a:p>
            <a:pPr rtl="0" fontAlgn="base"/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Inversión de hasta el </a:t>
            </a:r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10%</a:t>
            </a:r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de la facturación en </a:t>
            </a:r>
            <a:r>
              <a:rPr lang="es-ES" sz="2800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I+D+i</a:t>
            </a:r>
            <a:endParaRPr lang="es-ES" sz="2800" kern="1200" baseline="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  <a:p>
            <a:pPr lvl="1" rtl="0" fontAlgn="base"/>
            <a:r>
              <a:rPr lang="es-ES" sz="24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Equipo propio de </a:t>
            </a:r>
            <a:r>
              <a:rPr lang="es-ES" sz="2400" dirty="0" smtClean="0">
                <a:solidFill>
                  <a:schemeClr val="tx1">
                    <a:tint val="75000"/>
                  </a:schemeClr>
                </a:solidFill>
              </a:rPr>
              <a:t>45</a:t>
            </a:r>
            <a:r>
              <a:rPr lang="es-ES" sz="24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ingenieros</a:t>
            </a:r>
            <a:r>
              <a:rPr lang="es-ES" sz="24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de I+D+I</a:t>
            </a:r>
            <a:endParaRPr lang="es-ES" sz="2400" dirty="0" smtClean="0">
              <a:solidFill>
                <a:schemeClr val="tx1">
                  <a:tint val="75000"/>
                </a:schemeClr>
              </a:solidFill>
            </a:endParaRPr>
          </a:p>
          <a:p>
            <a:pPr fontAlgn="base"/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Necesidad de </a:t>
            </a:r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diferenciación</a:t>
            </a:r>
          </a:p>
          <a:p>
            <a:pPr fontAlgn="base"/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Mejores posibilidades de </a:t>
            </a:r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competir</a:t>
            </a:r>
            <a:endParaRPr lang="es-ES" sz="2800" dirty="0" smtClean="0">
              <a:solidFill>
                <a:schemeClr val="tx1">
                  <a:tint val="75000"/>
                </a:schemeClr>
              </a:solidFill>
            </a:endParaRPr>
          </a:p>
          <a:p>
            <a:pPr fontAlgn="base"/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Mayor </a:t>
            </a:r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autonomía</a:t>
            </a:r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 corporativa</a:t>
            </a:r>
          </a:p>
          <a:p>
            <a:pPr fontAlgn="base"/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Creación de líneas de </a:t>
            </a:r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negocio </a:t>
            </a:r>
          </a:p>
          <a:p>
            <a:pPr lvl="1" fontAlgn="base"/>
            <a:r>
              <a:rPr lang="es-ES" sz="2400" dirty="0" smtClean="0">
                <a:solidFill>
                  <a:schemeClr val="tx1">
                    <a:tint val="75000"/>
                  </a:schemeClr>
                </a:solidFill>
              </a:rPr>
              <a:t>Patentes, acuerdos, licencias, OEM…</a:t>
            </a:r>
            <a:endParaRPr lang="es-ES" dirty="0" smtClean="0">
              <a:solidFill>
                <a:schemeClr val="tx1">
                  <a:tint val="75000"/>
                </a:schemeClr>
              </a:solidFill>
            </a:endParaRPr>
          </a:p>
          <a:p>
            <a:pPr lvl="1" rtl="0" fontAlgn="base">
              <a:buNone/>
            </a:pPr>
            <a:endParaRPr lang="es-ES" sz="2400" kern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/>
              <a:t>Los pilares del éxito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rtl="0" fontAlgn="base"/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Innovación</a:t>
            </a:r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permanente</a:t>
            </a:r>
          </a:p>
          <a:p>
            <a:pPr rtl="0" fontAlgn="base"/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Lineal de Producto de </a:t>
            </a:r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máxima rotación</a:t>
            </a:r>
          </a:p>
          <a:p>
            <a:pPr rtl="0" fontAlgn="base"/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Flexibilidad</a:t>
            </a:r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ante las demandas de clientes</a:t>
            </a:r>
          </a:p>
          <a:p>
            <a:pPr rtl="0" fontAlgn="base"/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Logística eficiente</a:t>
            </a:r>
          </a:p>
          <a:p>
            <a:pPr rtl="0" fontAlgn="base"/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Servicio postventa de</a:t>
            </a:r>
            <a:r>
              <a:rPr lang="es-ES" sz="28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sz="2800" kern="120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referencia</a:t>
            </a:r>
            <a:r>
              <a:rPr lang="es-ES" sz="28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en el sector</a:t>
            </a:r>
            <a:endParaRPr lang="es-ES" sz="2800" kern="1200" baseline="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  <a:p>
            <a:pPr rtl="0" fontAlgn="base"/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Seriedad y </a:t>
            </a:r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consistencia</a:t>
            </a:r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en el negocio</a:t>
            </a:r>
          </a:p>
          <a:p>
            <a:pPr rtl="0" fontAlgn="base"/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Garantía de buenos </a:t>
            </a:r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márgenes</a:t>
            </a:r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de beneficio</a:t>
            </a:r>
          </a:p>
          <a:p>
            <a:pPr rtl="0" fontAlgn="base"/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La mejor relación </a:t>
            </a:r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calidad-precio</a:t>
            </a:r>
          </a:p>
          <a:p>
            <a:pPr rtl="0" fontAlgn="base"/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Marketing</a:t>
            </a:r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agresivo e </a:t>
            </a:r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innovador</a:t>
            </a:r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r>
              <a:rPr lang="es-ES" sz="32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000240"/>
            <a:ext cx="7772400" cy="1928826"/>
          </a:xfrm>
        </p:spPr>
        <p:txBody>
          <a:bodyPr>
            <a:normAutofit/>
          </a:bodyPr>
          <a:lstStyle/>
          <a:p>
            <a:r>
              <a:rPr lang="es-ES" dirty="0" smtClean="0"/>
              <a:t>Blusens Global </a:t>
            </a:r>
            <a:r>
              <a:rPr lang="es-ES" dirty="0" err="1" smtClean="0"/>
              <a:t>Corporation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6400800" cy="2071702"/>
          </a:xfrm>
        </p:spPr>
        <p:txBody>
          <a:bodyPr>
            <a:normAutofit fontScale="92500"/>
          </a:bodyPr>
          <a:lstStyle/>
          <a:p>
            <a:r>
              <a:rPr lang="es-ES" sz="3000" b="1" dirty="0" smtClean="0"/>
              <a:t>MARKETING/CREATIVIDAD</a:t>
            </a:r>
          </a:p>
          <a:p>
            <a:endParaRPr lang="es-ES" sz="3000" b="1" dirty="0" smtClean="0"/>
          </a:p>
          <a:p>
            <a:endParaRPr lang="es-ES" sz="3000" b="1" dirty="0" smtClean="0"/>
          </a:p>
          <a:p>
            <a:pPr algn="just"/>
            <a:r>
              <a:rPr lang="es-ES" sz="1000" b="1" dirty="0" smtClean="0"/>
              <a:t>“……..CRECER, INTERNACIONALIZARSE Y CONVERTIRSE EN GLOBAL EN EL SECTOR DE ELECTRÓNICA DE CONSUMO ES HOY SOLO POSIBLE CON INNOVACIÓN, CREATIVIDAD Y RECONOCIMIENTO DE MARCA…….. EN DEFINITIVA SIENDO </a:t>
            </a:r>
            <a:r>
              <a:rPr lang="es-ES" sz="1000" b="1" dirty="0" smtClean="0">
                <a:solidFill>
                  <a:srgbClr val="FF0000"/>
                </a:solidFill>
              </a:rPr>
              <a:t>DIFERENTES</a:t>
            </a:r>
            <a:r>
              <a:rPr lang="es-ES" sz="1000" b="1" dirty="0" smtClean="0"/>
              <a:t>………”…..Y….. TAMBIÉN HOY…… </a:t>
            </a:r>
            <a:r>
              <a:rPr lang="es-ES" sz="1000" b="1" dirty="0" smtClean="0">
                <a:solidFill>
                  <a:srgbClr val="FF0000"/>
                </a:solidFill>
              </a:rPr>
              <a:t>PASIONALES</a:t>
            </a:r>
            <a:r>
              <a:rPr lang="es-ES" sz="1000" b="1" dirty="0" smtClean="0"/>
              <a:t>”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 flipH="1">
            <a:off x="1000100" y="1142984"/>
            <a:ext cx="7077526" cy="464347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DIN-Bold" pitchFamily="34" charset="0"/>
              </a:rPr>
              <a:t>marketing</a:t>
            </a:r>
            <a:endParaRPr lang="es-ES" sz="120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DIN-Bold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/>
              <a:t>BLU:SENS Marketing</a:t>
            </a:r>
            <a:endParaRPr lang="es-ES" sz="4000" dirty="0"/>
          </a:p>
        </p:txBody>
      </p:sp>
      <p:sp>
        <p:nvSpPr>
          <p:cNvPr id="9" name="8 Rectángulo redondeado"/>
          <p:cNvSpPr/>
          <p:nvPr/>
        </p:nvSpPr>
        <p:spPr>
          <a:xfrm flipH="1">
            <a:off x="1285852" y="3214686"/>
            <a:ext cx="2014344" cy="1007172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producto</a:t>
            </a:r>
            <a:endParaRPr lang="es-ES" dirty="0">
              <a:latin typeface="DIN-Bold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 flipH="1">
            <a:off x="1285855" y="4422093"/>
            <a:ext cx="2014341" cy="1007171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publicidad</a:t>
            </a:r>
            <a:endParaRPr lang="es-ES" dirty="0">
              <a:latin typeface="DIN-Bold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 flipH="1">
            <a:off x="3343477" y="4422093"/>
            <a:ext cx="2014341" cy="1007171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punto de venta</a:t>
            </a:r>
            <a:endParaRPr lang="es-ES" dirty="0">
              <a:latin typeface="DIN-Bold" pitchFamily="34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 flipH="1">
            <a:off x="3343475" y="3215733"/>
            <a:ext cx="2000265" cy="1000131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precio</a:t>
            </a:r>
            <a:endParaRPr lang="es-ES" dirty="0">
              <a:latin typeface="DIN-Bold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 flipH="1">
            <a:off x="5500694" y="2571744"/>
            <a:ext cx="2357454" cy="30003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DIN-Bold" pitchFamily="34" charset="0"/>
              </a:rPr>
              <a:t>intangibles</a:t>
            </a:r>
            <a:endParaRPr lang="es-ES" sz="120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DIN-Bold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 flipH="1">
            <a:off x="5798428" y="3357562"/>
            <a:ext cx="1702530" cy="571504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imagen</a:t>
            </a:r>
            <a:endParaRPr lang="es-ES" dirty="0">
              <a:latin typeface="DIN-Bold" pitchFamily="34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 flipH="1">
            <a:off x="5798428" y="4036223"/>
            <a:ext cx="1702530" cy="571504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valores</a:t>
            </a:r>
            <a:endParaRPr lang="es-ES" dirty="0">
              <a:latin typeface="DIN-Bold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 flipH="1">
            <a:off x="5798428" y="4714884"/>
            <a:ext cx="1702530" cy="571504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atributos</a:t>
            </a:r>
            <a:endParaRPr lang="es-ES" dirty="0">
              <a:latin typeface="DIN-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/>
              <a:t>Marketing</a:t>
            </a:r>
            <a:endParaRPr lang="es-ES" sz="4000" dirty="0"/>
          </a:p>
        </p:txBody>
      </p:sp>
      <p:sp>
        <p:nvSpPr>
          <p:cNvPr id="7" name="6 Rectángulo redondeado"/>
          <p:cNvSpPr/>
          <p:nvPr/>
        </p:nvSpPr>
        <p:spPr>
          <a:xfrm flipH="1">
            <a:off x="500031" y="1000108"/>
            <a:ext cx="1928827" cy="571505"/>
          </a:xfrm>
          <a:prstGeom prst="roundRect">
            <a:avLst/>
          </a:prstGeom>
          <a:gradFill>
            <a:gsLst>
              <a:gs pos="0">
                <a:schemeClr val="dk1">
                  <a:shade val="51000"/>
                  <a:satMod val="130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producto</a:t>
            </a:r>
            <a:endParaRPr lang="es-ES" dirty="0">
              <a:latin typeface="DIN-Bold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 flipH="1">
            <a:off x="4686570" y="1000108"/>
            <a:ext cx="1928826" cy="571504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publicidad</a:t>
            </a:r>
            <a:endParaRPr lang="es-ES" dirty="0">
              <a:latin typeface="DIN-Bold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 flipH="1">
            <a:off x="6786578" y="1000108"/>
            <a:ext cx="1928826" cy="571504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kern="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punto venta</a:t>
            </a:r>
            <a:endParaRPr lang="es-ES" kern="700" dirty="0">
              <a:latin typeface="DIN-Bold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 flipH="1">
            <a:off x="2600042" y="999609"/>
            <a:ext cx="1915346" cy="567509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precio</a:t>
            </a:r>
            <a:endParaRPr lang="es-ES" dirty="0">
              <a:latin typeface="DIN-Bold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Cartera de productos de máxima </a:t>
            </a:r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rotación</a:t>
            </a:r>
          </a:p>
          <a:p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Adaptación</a:t>
            </a:r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del lineal al mercado</a:t>
            </a:r>
          </a:p>
          <a:p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Servicio </a:t>
            </a:r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postventa</a:t>
            </a:r>
            <a:r>
              <a:rPr lang="es-ES" sz="28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de referencia</a:t>
            </a:r>
          </a:p>
          <a:p>
            <a:pPr lvl="1"/>
            <a:r>
              <a:rPr lang="es-ES" sz="24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Bajo </a:t>
            </a:r>
            <a:r>
              <a:rPr lang="es-ES" sz="2400" kern="1200" baseline="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RMA</a:t>
            </a:r>
          </a:p>
          <a:p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Innovación</a:t>
            </a:r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</a:rPr>
              <a:t> en definición de producto</a:t>
            </a:r>
          </a:p>
          <a:p>
            <a:pPr lvl="1"/>
            <a:r>
              <a:rPr lang="es-ES" sz="240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Alianzas</a:t>
            </a:r>
            <a:r>
              <a:rPr lang="es-ES" sz="2400" dirty="0" smtClean="0">
                <a:solidFill>
                  <a:schemeClr val="tx1">
                    <a:tint val="75000"/>
                  </a:schemeClr>
                </a:solidFill>
              </a:rPr>
              <a:t> con proveedores de contenidos</a:t>
            </a:r>
          </a:p>
          <a:p>
            <a:pPr lvl="2"/>
            <a:r>
              <a:rPr lang="es-ES" sz="2000" dirty="0" smtClean="0">
                <a:solidFill>
                  <a:schemeClr val="tx1">
                    <a:tint val="75000"/>
                  </a:schemeClr>
                </a:solidFill>
              </a:rPr>
              <a:t>Pacha, Fox, Universal…</a:t>
            </a:r>
          </a:p>
          <a:p>
            <a:pPr lvl="1"/>
            <a:r>
              <a:rPr lang="es-ES" sz="2400" kern="1200" baseline="0" dirty="0" smtClean="0">
                <a:solidFill>
                  <a:schemeClr val="tx1">
                    <a:tint val="75000"/>
                  </a:schemeClr>
                </a:solidFill>
              </a:rPr>
              <a:t>Prestaciones innovadoras</a:t>
            </a:r>
            <a:endParaRPr lang="es-ES" sz="2400" kern="1200" dirty="0" smtClean="0">
              <a:solidFill>
                <a:schemeClr val="tx1">
                  <a:tint val="75000"/>
                </a:schemeClr>
              </a:solidFill>
            </a:endParaRPr>
          </a:p>
          <a:p>
            <a:pPr lvl="2"/>
            <a:r>
              <a:rPr lang="es-ES" sz="2000" kern="1200" dirty="0" err="1" smtClean="0">
                <a:solidFill>
                  <a:schemeClr val="tx1">
                    <a:tint val="75000"/>
                  </a:schemeClr>
                </a:solidFill>
              </a:rPr>
              <a:t>Wireless</a:t>
            </a:r>
            <a:r>
              <a:rPr lang="es-ES" sz="2000" kern="1200" dirty="0" smtClean="0">
                <a:solidFill>
                  <a:schemeClr val="tx1">
                    <a:tint val="75000"/>
                  </a:schemeClr>
                </a:solidFill>
              </a:rPr>
              <a:t> (Bluetooth, </a:t>
            </a:r>
            <a:r>
              <a:rPr lang="es-ES" sz="2000" kern="1200" dirty="0" err="1" smtClean="0">
                <a:solidFill>
                  <a:schemeClr val="tx1">
                    <a:tint val="75000"/>
                  </a:schemeClr>
                </a:solidFill>
              </a:rPr>
              <a:t>WiFi</a:t>
            </a:r>
            <a:r>
              <a:rPr lang="es-ES" sz="2000" kern="1200" dirty="0" smtClean="0">
                <a:solidFill>
                  <a:schemeClr val="tx1">
                    <a:tint val="75000"/>
                  </a:schemeClr>
                </a:solidFill>
              </a:rPr>
              <a:t>…)</a:t>
            </a:r>
          </a:p>
          <a:p>
            <a:pPr lvl="2"/>
            <a:r>
              <a:rPr lang="es-ES" sz="2000" baseline="0" dirty="0" smtClean="0">
                <a:solidFill>
                  <a:schemeClr val="tx1">
                    <a:tint val="75000"/>
                  </a:schemeClr>
                </a:solidFill>
              </a:rPr>
              <a:t>Nuevas</a:t>
            </a:r>
            <a:r>
              <a:rPr lang="es-ES" sz="2000" dirty="0" smtClean="0">
                <a:solidFill>
                  <a:schemeClr val="tx1">
                    <a:tint val="75000"/>
                  </a:schemeClr>
                </a:solidFill>
              </a:rPr>
              <a:t> tendencias en interface</a:t>
            </a:r>
            <a:endParaRPr lang="es-ES" sz="2000" kern="1200" baseline="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848062"/>
            <a:ext cx="2000232" cy="234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2285992"/>
            <a:ext cx="190158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35724" y="4572008"/>
            <a:ext cx="1265167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/>
              <a:t>Marketing</a:t>
            </a:r>
            <a:endParaRPr lang="es-ES" sz="4000" dirty="0"/>
          </a:p>
        </p:txBody>
      </p:sp>
      <p:sp>
        <p:nvSpPr>
          <p:cNvPr id="7" name="6 Rectángulo redondeado"/>
          <p:cNvSpPr/>
          <p:nvPr/>
        </p:nvSpPr>
        <p:spPr>
          <a:xfrm flipH="1">
            <a:off x="500031" y="1000108"/>
            <a:ext cx="1928827" cy="571505"/>
          </a:xfrm>
          <a:prstGeom prst="roundRect">
            <a:avLst/>
          </a:prstGeom>
          <a:gradFill>
            <a:gsLst>
              <a:gs pos="0">
                <a:schemeClr val="dk1">
                  <a:shade val="51000"/>
                  <a:satMod val="130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producto</a:t>
            </a:r>
            <a:endParaRPr lang="es-ES" dirty="0">
              <a:latin typeface="DIN-Bold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 flipH="1">
            <a:off x="4686570" y="1000108"/>
            <a:ext cx="1928826" cy="571504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publicidad</a:t>
            </a:r>
            <a:endParaRPr lang="es-ES" dirty="0">
              <a:latin typeface="DIN-Bold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 flipH="1">
            <a:off x="6786578" y="1000108"/>
            <a:ext cx="1928826" cy="571504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kern="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punto venta</a:t>
            </a:r>
            <a:endParaRPr lang="es-ES" kern="700" dirty="0">
              <a:latin typeface="DIN-Bold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 flipH="1">
            <a:off x="2600042" y="999609"/>
            <a:ext cx="1915346" cy="567509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precio</a:t>
            </a:r>
            <a:endParaRPr lang="es-ES" dirty="0">
              <a:latin typeface="DIN-Bold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</a:rPr>
              <a:t>Apuesta por la </a:t>
            </a:r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Innovación</a:t>
            </a:r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lang="es-ES" sz="24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Esfuerzo</a:t>
            </a:r>
            <a:r>
              <a:rPr lang="es-ES" sz="24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en diferenciación</a:t>
            </a:r>
          </a:p>
        </p:txBody>
      </p:sp>
      <p:pic>
        <p:nvPicPr>
          <p:cNvPr id="10" name="9 Imagen" descr="PAG 13 copia.jpg"/>
          <p:cNvPicPr>
            <a:picLocks noChangeAspect="1"/>
          </p:cNvPicPr>
          <p:nvPr/>
        </p:nvPicPr>
        <p:blipFill>
          <a:blip r:embed="rId2" cstate="print"/>
          <a:srcRect l="3922" t="3922" r="13725" b="13725"/>
          <a:stretch>
            <a:fillRect/>
          </a:stretch>
        </p:blipFill>
        <p:spPr>
          <a:xfrm>
            <a:off x="500034" y="2643182"/>
            <a:ext cx="3571900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14 Imagen" descr="G01 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3201247"/>
            <a:ext cx="4290157" cy="30138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15 Imagen" descr="H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644795"/>
            <a:ext cx="3963748" cy="35702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10 Imagen" descr="p02_02.jpg"/>
          <p:cNvPicPr>
            <a:picLocks noChangeAspect="1"/>
          </p:cNvPicPr>
          <p:nvPr/>
        </p:nvPicPr>
        <p:blipFill>
          <a:blip r:embed="rId5"/>
          <a:srcRect l="12043" r="9681" b="6493"/>
          <a:stretch>
            <a:fillRect/>
          </a:stretch>
        </p:blipFill>
        <p:spPr>
          <a:xfrm>
            <a:off x="6000760" y="3643314"/>
            <a:ext cx="2786082" cy="2571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/>
              <a:t>Marketing</a:t>
            </a:r>
            <a:endParaRPr lang="es-ES" sz="4000" dirty="0"/>
          </a:p>
        </p:txBody>
      </p:sp>
      <p:sp>
        <p:nvSpPr>
          <p:cNvPr id="7" name="6 Rectángulo redondeado"/>
          <p:cNvSpPr/>
          <p:nvPr/>
        </p:nvSpPr>
        <p:spPr>
          <a:xfrm flipH="1">
            <a:off x="500031" y="1000108"/>
            <a:ext cx="1928827" cy="571505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producto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IN-Bold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 flipH="1">
            <a:off x="4686570" y="1000108"/>
            <a:ext cx="1928826" cy="571504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publicidad</a:t>
            </a:r>
            <a:endParaRPr lang="es-ES" dirty="0">
              <a:latin typeface="DIN-Bold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 flipH="1">
            <a:off x="6786578" y="1000108"/>
            <a:ext cx="1928826" cy="571504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kern="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punto venta</a:t>
            </a:r>
            <a:endParaRPr lang="es-ES" kern="700" dirty="0">
              <a:latin typeface="DIN-Bold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 flipH="1">
            <a:off x="2600042" y="999609"/>
            <a:ext cx="1915346" cy="567509"/>
          </a:xfrm>
          <a:prstGeom prst="roundRect">
            <a:avLst/>
          </a:prstGeom>
          <a:gradFill>
            <a:gsLst>
              <a:gs pos="0">
                <a:schemeClr val="dk1">
                  <a:shade val="51000"/>
                  <a:satMod val="130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precio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IN-Bold" pitchFamily="34" charset="0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Mejor relación calidad-precio</a:t>
            </a:r>
          </a:p>
          <a:p>
            <a:pPr lvl="1"/>
            <a:r>
              <a:rPr lang="es-ES" sz="24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Posicionamiento de precio medio 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714480" y="2643182"/>
            <a:ext cx="5715040" cy="350046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54" name="53 Grupo"/>
          <p:cNvGrpSpPr/>
          <p:nvPr/>
        </p:nvGrpSpPr>
        <p:grpSpPr>
          <a:xfrm>
            <a:off x="2143108" y="3000372"/>
            <a:ext cx="4929223" cy="2510648"/>
            <a:chOff x="2143108" y="3000372"/>
            <a:chExt cx="4929223" cy="2510648"/>
          </a:xfrm>
        </p:grpSpPr>
        <p:sp>
          <p:nvSpPr>
            <p:cNvPr id="11" name="10 Rectángulo"/>
            <p:cNvSpPr/>
            <p:nvPr/>
          </p:nvSpPr>
          <p:spPr>
            <a:xfrm>
              <a:off x="2143108" y="3000372"/>
              <a:ext cx="4929222" cy="25003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5" name="14 Conector recto"/>
            <p:cNvCxnSpPr/>
            <p:nvPr/>
          </p:nvCxnSpPr>
          <p:spPr>
            <a:xfrm rot="5400000">
              <a:off x="894134" y="4250140"/>
              <a:ext cx="2499536" cy="1588"/>
            </a:xfrm>
            <a:prstGeom prst="line">
              <a:avLst/>
            </a:prstGeom>
            <a:ln w="34925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0800000" flipV="1">
              <a:off x="2143110" y="5500702"/>
              <a:ext cx="4929221" cy="10318"/>
            </a:xfrm>
            <a:prstGeom prst="line">
              <a:avLst/>
            </a:prstGeom>
            <a:ln w="34925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25 Elipse"/>
          <p:cNvSpPr/>
          <p:nvPr/>
        </p:nvSpPr>
        <p:spPr>
          <a:xfrm>
            <a:off x="2071670" y="5643578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Elipse"/>
          <p:cNvSpPr/>
          <p:nvPr/>
        </p:nvSpPr>
        <p:spPr>
          <a:xfrm>
            <a:off x="4561951" y="5643578"/>
            <a:ext cx="357190" cy="3571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uadroTexto"/>
          <p:cNvSpPr txBox="1"/>
          <p:nvPr/>
        </p:nvSpPr>
        <p:spPr>
          <a:xfrm>
            <a:off x="2428860" y="564357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importadores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929190" y="5643578"/>
            <a:ext cx="188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multinacionales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1" name="30 Elipse"/>
          <p:cNvSpPr/>
          <p:nvPr/>
        </p:nvSpPr>
        <p:spPr>
          <a:xfrm>
            <a:off x="2168947" y="5069647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Elipse"/>
          <p:cNvSpPr/>
          <p:nvPr/>
        </p:nvSpPr>
        <p:spPr>
          <a:xfrm>
            <a:off x="2460777" y="5079374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lipse"/>
          <p:cNvSpPr/>
          <p:nvPr/>
        </p:nvSpPr>
        <p:spPr>
          <a:xfrm>
            <a:off x="2643174" y="4786322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lipse"/>
          <p:cNvSpPr/>
          <p:nvPr/>
        </p:nvSpPr>
        <p:spPr>
          <a:xfrm>
            <a:off x="2357422" y="4929198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2857488" y="4643446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3000364" y="4857760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2714612" y="4286256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3071802" y="4500570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lipse"/>
          <p:cNvSpPr/>
          <p:nvPr/>
        </p:nvSpPr>
        <p:spPr>
          <a:xfrm>
            <a:off x="2714612" y="5000636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6072198" y="3500438"/>
            <a:ext cx="357190" cy="3571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6143636" y="3786190"/>
            <a:ext cx="357190" cy="3571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6072198" y="3214686"/>
            <a:ext cx="357190" cy="3571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Elipse"/>
          <p:cNvSpPr/>
          <p:nvPr/>
        </p:nvSpPr>
        <p:spPr>
          <a:xfrm>
            <a:off x="5500694" y="3500438"/>
            <a:ext cx="357190" cy="3571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Elipse"/>
          <p:cNvSpPr/>
          <p:nvPr/>
        </p:nvSpPr>
        <p:spPr>
          <a:xfrm>
            <a:off x="6500826" y="3071810"/>
            <a:ext cx="357190" cy="3571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Elipse"/>
          <p:cNvSpPr/>
          <p:nvPr/>
        </p:nvSpPr>
        <p:spPr>
          <a:xfrm>
            <a:off x="6489249" y="3489504"/>
            <a:ext cx="357190" cy="3571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Elipse"/>
          <p:cNvSpPr/>
          <p:nvPr/>
        </p:nvSpPr>
        <p:spPr>
          <a:xfrm>
            <a:off x="2461693" y="4611530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Elipse"/>
          <p:cNvSpPr/>
          <p:nvPr/>
        </p:nvSpPr>
        <p:spPr>
          <a:xfrm>
            <a:off x="3071802" y="4286256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Elipse"/>
          <p:cNvSpPr/>
          <p:nvPr/>
        </p:nvSpPr>
        <p:spPr>
          <a:xfrm>
            <a:off x="3571868" y="4714884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Elipse"/>
          <p:cNvSpPr/>
          <p:nvPr/>
        </p:nvSpPr>
        <p:spPr>
          <a:xfrm>
            <a:off x="3428992" y="4071942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Elipse"/>
          <p:cNvSpPr/>
          <p:nvPr/>
        </p:nvSpPr>
        <p:spPr>
          <a:xfrm>
            <a:off x="3286116" y="5000636"/>
            <a:ext cx="357190" cy="35719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Rectángulo redondeado"/>
          <p:cNvSpPr/>
          <p:nvPr/>
        </p:nvSpPr>
        <p:spPr>
          <a:xfrm>
            <a:off x="3500430" y="3071810"/>
            <a:ext cx="2214578" cy="2357454"/>
          </a:xfrm>
          <a:prstGeom prst="roundRect">
            <a:avLst/>
          </a:prstGeom>
          <a:gradFill>
            <a:gsLst>
              <a:gs pos="0">
                <a:schemeClr val="accent1">
                  <a:shade val="51000"/>
                  <a:satMod val="130000"/>
                  <a:alpha val="50000"/>
                </a:schemeClr>
              </a:gs>
              <a:gs pos="100000">
                <a:schemeClr val="accent1">
                  <a:shade val="93000"/>
                  <a:satMod val="130000"/>
                  <a:alpha val="50000"/>
                </a:schemeClr>
              </a:gs>
            </a:gsLst>
          </a:gradFill>
          <a:effectLst>
            <a:outerShdw blurRad="63500" dist="508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28" grpId="0" animBg="1"/>
      <p:bldP spid="29" grpId="0"/>
      <p:bldP spid="30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/>
              <a:t>Marketing</a:t>
            </a:r>
            <a:endParaRPr lang="es-ES" sz="4000" dirty="0"/>
          </a:p>
        </p:txBody>
      </p:sp>
      <p:sp>
        <p:nvSpPr>
          <p:cNvPr id="7" name="6 Rectángulo redondeado"/>
          <p:cNvSpPr/>
          <p:nvPr/>
        </p:nvSpPr>
        <p:spPr>
          <a:xfrm flipH="1">
            <a:off x="500031" y="1000108"/>
            <a:ext cx="1928827" cy="571505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producto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IN-Bold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 flipH="1">
            <a:off x="4686570" y="1000108"/>
            <a:ext cx="1928826" cy="571504"/>
          </a:xfrm>
          <a:prstGeom prst="roundRect">
            <a:avLst/>
          </a:prstGeom>
          <a:gradFill>
            <a:gsLst>
              <a:gs pos="0">
                <a:schemeClr val="dk1">
                  <a:shade val="51000"/>
                  <a:satMod val="130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publicidad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IN-Bold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 flipH="1">
            <a:off x="6786578" y="1000108"/>
            <a:ext cx="1928826" cy="571504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kern="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punto venta</a:t>
            </a:r>
            <a:endParaRPr lang="es-ES" kern="700" dirty="0">
              <a:latin typeface="DIN-Bold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 flipH="1">
            <a:off x="2600042" y="999609"/>
            <a:ext cx="1915346" cy="567509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precio</a:t>
            </a:r>
            <a:endParaRPr lang="es-ES" dirty="0">
              <a:latin typeface="DIN-Bold" pitchFamily="34" charset="0"/>
            </a:endParaRPr>
          </a:p>
        </p:txBody>
      </p:sp>
      <p:sp>
        <p:nvSpPr>
          <p:cNvPr id="10" name="8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Orientación</a:t>
            </a:r>
            <a:r>
              <a:rPr lang="es-ES" sz="28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inicial a </a:t>
            </a:r>
            <a:r>
              <a:rPr lang="es-ES" sz="2800" kern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branding</a:t>
            </a:r>
            <a:endParaRPr lang="es-ES" sz="2800" kern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s-ES" sz="2400" baseline="0" dirty="0" err="1" smtClean="0">
                <a:solidFill>
                  <a:schemeClr val="tx1">
                    <a:tint val="75000"/>
                  </a:schemeClr>
                </a:solidFill>
              </a:rPr>
              <a:t>Flagship</a:t>
            </a:r>
            <a:r>
              <a:rPr lang="es-ES" sz="24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s-ES" sz="2400" dirty="0" err="1" smtClean="0">
                <a:solidFill>
                  <a:schemeClr val="tx1">
                    <a:tint val="75000"/>
                  </a:schemeClr>
                </a:solidFill>
              </a:rPr>
              <a:t>products</a:t>
            </a:r>
            <a:r>
              <a:rPr lang="es-ES" sz="2400" dirty="0" smtClean="0">
                <a:solidFill>
                  <a:schemeClr val="tx1">
                    <a:tint val="75000"/>
                  </a:schemeClr>
                </a:solidFill>
              </a:rPr>
              <a:t> como excusa</a:t>
            </a:r>
          </a:p>
          <a:p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Evolución hacia medios no convencionales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1635" y="3258335"/>
            <a:ext cx="2399628" cy="3116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04225" y="3261738"/>
            <a:ext cx="2439097" cy="31676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421499" y="3286124"/>
            <a:ext cx="2419701" cy="31424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500826" y="3256710"/>
            <a:ext cx="2428892" cy="31544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/>
              <a:t>Marketing</a:t>
            </a:r>
            <a:endParaRPr lang="es-ES" sz="4000" dirty="0"/>
          </a:p>
        </p:txBody>
      </p:sp>
      <p:sp>
        <p:nvSpPr>
          <p:cNvPr id="7" name="6 Rectángulo redondeado"/>
          <p:cNvSpPr/>
          <p:nvPr/>
        </p:nvSpPr>
        <p:spPr>
          <a:xfrm flipH="1">
            <a:off x="500031" y="1000108"/>
            <a:ext cx="1928827" cy="571505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producto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IN-Bold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 flipH="1">
            <a:off x="4686570" y="1000108"/>
            <a:ext cx="1928826" cy="571504"/>
          </a:xfrm>
          <a:prstGeom prst="roundRect">
            <a:avLst/>
          </a:prstGeom>
          <a:gradFill>
            <a:gsLst>
              <a:gs pos="0">
                <a:schemeClr val="dk1">
                  <a:shade val="51000"/>
                  <a:satMod val="130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publicidad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IN-Bold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 flipH="1">
            <a:off x="6786578" y="1000108"/>
            <a:ext cx="1928826" cy="571504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kern="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punto venta</a:t>
            </a:r>
            <a:endParaRPr lang="es-ES" kern="700" dirty="0">
              <a:latin typeface="DIN-Bold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 flipH="1">
            <a:off x="2600042" y="999609"/>
            <a:ext cx="1915346" cy="567509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precio</a:t>
            </a:r>
            <a:endParaRPr lang="es-ES" dirty="0">
              <a:latin typeface="DIN-Bold" pitchFamily="34" charset="0"/>
            </a:endParaRPr>
          </a:p>
        </p:txBody>
      </p:sp>
      <p:sp>
        <p:nvSpPr>
          <p:cNvPr id="10" name="8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Evolución a medios no convencionales</a:t>
            </a:r>
            <a:endParaRPr lang="es-ES" sz="2800" kern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4" descr="IMG_56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4500530" cy="3714776"/>
          </a:xfrm>
          <a:prstGeom prst="rect">
            <a:avLst/>
          </a:prstGeom>
          <a:noFill/>
        </p:spPr>
      </p:pic>
      <p:pic>
        <p:nvPicPr>
          <p:cNvPr id="16" name="Picture 6" descr="IMG_57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7707" y="2500306"/>
            <a:ext cx="4566293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/>
              <a:t>Marketing</a:t>
            </a:r>
            <a:endParaRPr lang="es-ES" sz="4000" dirty="0"/>
          </a:p>
        </p:txBody>
      </p:sp>
      <p:sp>
        <p:nvSpPr>
          <p:cNvPr id="7" name="6 Rectángulo redondeado"/>
          <p:cNvSpPr/>
          <p:nvPr/>
        </p:nvSpPr>
        <p:spPr>
          <a:xfrm flipH="1">
            <a:off x="500031" y="1000108"/>
            <a:ext cx="1928827" cy="571505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producto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IN-Bold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 flipH="1">
            <a:off x="4686570" y="1000108"/>
            <a:ext cx="1928826" cy="571504"/>
          </a:xfrm>
          <a:prstGeom prst="roundRect">
            <a:avLst/>
          </a:prstGeom>
          <a:gradFill>
            <a:gsLst>
              <a:gs pos="0">
                <a:schemeClr val="dk1">
                  <a:shade val="51000"/>
                  <a:satMod val="130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publicidad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IN-Bold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 flipH="1">
            <a:off x="6786578" y="1000108"/>
            <a:ext cx="1928826" cy="571504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kern="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punto venta</a:t>
            </a:r>
            <a:endParaRPr lang="es-ES" kern="700" dirty="0">
              <a:latin typeface="DIN-Bold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 flipH="1">
            <a:off x="2600042" y="999609"/>
            <a:ext cx="1915346" cy="567509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precio</a:t>
            </a:r>
            <a:endParaRPr lang="es-ES" dirty="0">
              <a:latin typeface="DIN-Bold" pitchFamily="34" charset="0"/>
            </a:endParaRPr>
          </a:p>
        </p:txBody>
      </p:sp>
      <p:sp>
        <p:nvSpPr>
          <p:cNvPr id="10" name="8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Evolución a medios no convencionales</a:t>
            </a:r>
            <a:endParaRPr lang="es-ES" sz="2800" kern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71677"/>
            <a:ext cx="5689486" cy="419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/>
              <a:t>Sobre Blusens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Inicio</a:t>
            </a:r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 de Actividad</a:t>
            </a:r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tint val="75000"/>
                  </a:schemeClr>
                </a:solidFill>
              </a:rPr>
              <a:t>Intención de aportar </a:t>
            </a:r>
            <a:r>
              <a:rPr lang="es-ES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frescura</a:t>
            </a:r>
            <a:r>
              <a:rPr lang="es-ES" dirty="0" smtClean="0">
                <a:solidFill>
                  <a:schemeClr val="tx1">
                    <a:tint val="75000"/>
                  </a:schemeClr>
                </a:solidFill>
              </a:rPr>
              <a:t>. Sector cerrado y dominado por marcas multinacionales con claro grado de </a:t>
            </a:r>
            <a:r>
              <a:rPr lang="es-ES" dirty="0" err="1" smtClean="0">
                <a:solidFill>
                  <a:schemeClr val="tx1">
                    <a:tint val="75000"/>
                  </a:schemeClr>
                </a:solidFill>
              </a:rPr>
              <a:t>desposicionamiento</a:t>
            </a:r>
            <a:r>
              <a:rPr lang="es-ES" dirty="0" smtClean="0">
                <a:solidFill>
                  <a:schemeClr val="tx1">
                    <a:tint val="75000"/>
                  </a:schemeClr>
                </a:solidFill>
              </a:rPr>
              <a:t>.</a:t>
            </a:r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s-ES" dirty="0" smtClean="0">
                <a:solidFill>
                  <a:schemeClr val="tx1">
                    <a:tint val="75000"/>
                  </a:schemeClr>
                </a:solidFill>
              </a:rPr>
              <a:t>Nuestro </a:t>
            </a:r>
            <a:r>
              <a:rPr lang="es-ES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hueco</a:t>
            </a:r>
            <a:r>
              <a:rPr lang="es-ES" dirty="0" smtClean="0">
                <a:solidFill>
                  <a:schemeClr val="tx1">
                    <a:tint val="75000"/>
                  </a:schemeClr>
                </a:solidFill>
              </a:rPr>
              <a:t>: Innovación, Diseño, Relación calidad-precio, imagen, atención al cliente, Agilidad y flexibilidad comercial</a:t>
            </a:r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endParaRPr lang="es-ES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571472" y="928670"/>
            <a:ext cx="1260318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2002</a:t>
            </a:r>
            <a:endParaRPr lang="es-ES" sz="2000" dirty="0">
              <a:latin typeface="+mj-lt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2268125" y="928670"/>
            <a:ext cx="1260318" cy="714380"/>
          </a:xfrm>
          <a:prstGeom prst="ellipse">
            <a:avLst/>
          </a:prstGeom>
        </p:spPr>
        <p:style>
          <a:lnRef idx="0">
            <a:schemeClr val="accent6"/>
          </a:lnRef>
          <a:fillRef idx="1002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2005</a:t>
            </a:r>
            <a:endParaRPr lang="es-ES" sz="2000" dirty="0">
              <a:latin typeface="+mj-lt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3964777" y="928670"/>
            <a:ext cx="1260318" cy="714380"/>
          </a:xfrm>
          <a:prstGeom prst="ellipse">
            <a:avLst/>
          </a:prstGeom>
        </p:spPr>
        <p:style>
          <a:lnRef idx="0">
            <a:schemeClr val="accent6"/>
          </a:lnRef>
          <a:fillRef idx="1002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2006</a:t>
            </a:r>
            <a:endParaRPr lang="es-ES" sz="2000" dirty="0">
              <a:latin typeface="+mj-lt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5661429" y="928670"/>
            <a:ext cx="1260318" cy="714380"/>
          </a:xfrm>
          <a:prstGeom prst="ellipse">
            <a:avLst/>
          </a:prstGeom>
        </p:spPr>
        <p:style>
          <a:lnRef idx="0">
            <a:schemeClr val="accent6"/>
          </a:lnRef>
          <a:fillRef idx="1002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2007</a:t>
            </a:r>
            <a:endParaRPr lang="es-ES" sz="2000" dirty="0">
              <a:latin typeface="+mj-lt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7358082" y="928670"/>
            <a:ext cx="1260318" cy="714380"/>
          </a:xfrm>
          <a:prstGeom prst="ellipse">
            <a:avLst/>
          </a:prstGeom>
        </p:spPr>
        <p:style>
          <a:lnRef idx="0">
            <a:schemeClr val="accent6"/>
          </a:lnRef>
          <a:fillRef idx="1002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2008</a:t>
            </a:r>
            <a:endParaRPr lang="es-ES" sz="20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2543" y="4714884"/>
            <a:ext cx="1541457" cy="161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5569596"/>
            <a:ext cx="1928794" cy="128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/>
              <a:t>Marketing</a:t>
            </a:r>
            <a:endParaRPr lang="es-ES" sz="4000" dirty="0"/>
          </a:p>
        </p:txBody>
      </p:sp>
      <p:sp>
        <p:nvSpPr>
          <p:cNvPr id="7" name="6 Rectángulo redondeado"/>
          <p:cNvSpPr/>
          <p:nvPr/>
        </p:nvSpPr>
        <p:spPr>
          <a:xfrm flipH="1">
            <a:off x="500031" y="1000108"/>
            <a:ext cx="1928827" cy="571505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producto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IN-Bold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 flipH="1">
            <a:off x="4686570" y="1000108"/>
            <a:ext cx="1928826" cy="571504"/>
          </a:xfrm>
          <a:prstGeom prst="roundRect">
            <a:avLst/>
          </a:prstGeom>
          <a:gradFill>
            <a:gsLst>
              <a:gs pos="0">
                <a:schemeClr val="dk1">
                  <a:shade val="51000"/>
                  <a:satMod val="130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publicidad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IN-Bold" pitchFamily="34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 flipH="1">
            <a:off x="6786578" y="1000108"/>
            <a:ext cx="1928826" cy="571504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kern="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punto venta</a:t>
            </a:r>
            <a:endParaRPr lang="es-ES" kern="700" dirty="0">
              <a:latin typeface="DIN-Bold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 flipH="1">
            <a:off x="2600042" y="999609"/>
            <a:ext cx="1915346" cy="567509"/>
          </a:xfrm>
          <a:prstGeom prst="roundRect">
            <a:avLst/>
          </a:prstGeom>
          <a:effectLst>
            <a:outerShdw blurRad="101600" dist="101600" dir="2400000" rotWithShape="0">
              <a:srgbClr val="000000">
                <a:alpha val="50000"/>
              </a:srgbClr>
            </a:outerShdw>
          </a:effectLst>
        </p:spPr>
        <p:style>
          <a:lnRef idx="0">
            <a:schemeClr val="dk1"/>
          </a:lnRef>
          <a:fillRef idx="1002">
            <a:schemeClr val="lt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precio</a:t>
            </a:r>
            <a:endParaRPr lang="es-ES" dirty="0">
              <a:latin typeface="DIN-Bold" pitchFamily="34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860816" cy="45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85786" y="1714488"/>
            <a:ext cx="7740650" cy="503238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ras Demi ITC" pitchFamily="34" charset="0"/>
                <a:ea typeface="+mj-ea"/>
                <a:cs typeface="+mj-cs"/>
              </a:rPr>
              <a:t>BLUSENS APRILIA TEAM 2007</a:t>
            </a:r>
            <a:endParaRPr kumimoji="0" lang="es-ES" sz="3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ras Demi IT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/>
              <a:t>Marketing</a:t>
            </a:r>
            <a:endParaRPr lang="es-ES" sz="4000" dirty="0"/>
          </a:p>
        </p:txBody>
      </p:sp>
      <p:grpSp>
        <p:nvGrpSpPr>
          <p:cNvPr id="22" name="21 Grupo"/>
          <p:cNvGrpSpPr/>
          <p:nvPr/>
        </p:nvGrpSpPr>
        <p:grpSpPr>
          <a:xfrm>
            <a:off x="3357554" y="2143116"/>
            <a:ext cx="2357454" cy="3000396"/>
            <a:chOff x="3357554" y="2143116"/>
            <a:chExt cx="2357454" cy="3000396"/>
          </a:xfrm>
        </p:grpSpPr>
        <p:sp>
          <p:nvSpPr>
            <p:cNvPr id="13" name="12 Rectángulo redondeado"/>
            <p:cNvSpPr/>
            <p:nvPr/>
          </p:nvSpPr>
          <p:spPr>
            <a:xfrm flipH="1">
              <a:off x="3357554" y="2143116"/>
              <a:ext cx="2357454" cy="3000396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s-E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  <a:reflection blurRad="6350" stA="55000" endA="300" endPos="45500" dir="5400000" sy="-100000" algn="bl" rotWithShape="0"/>
                  </a:effectLst>
                  <a:latin typeface="DIN-Bold" pitchFamily="34" charset="0"/>
                </a:rPr>
                <a:t>intangibles</a:t>
              </a:r>
              <a:endParaRPr lang="es-ES" sz="1200" dirty="0"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DIN-Bold" pitchFamily="34" charset="0"/>
              </a:endParaRPr>
            </a:p>
          </p:txBody>
        </p:sp>
        <p:sp>
          <p:nvSpPr>
            <p:cNvPr id="15" name="14 Rectángulo redondeado"/>
            <p:cNvSpPr/>
            <p:nvPr/>
          </p:nvSpPr>
          <p:spPr>
            <a:xfrm flipH="1">
              <a:off x="3655288" y="2928934"/>
              <a:ext cx="1702530" cy="571504"/>
            </a:xfrm>
            <a:prstGeom prst="roundRect">
              <a:avLst/>
            </a:prstGeom>
            <a:effectLst>
              <a:outerShdw blurRad="101600" dist="101600" dir="2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DIN-Bold" pitchFamily="34" charset="0"/>
                </a:rPr>
                <a:t>imagen</a:t>
              </a:r>
              <a:endParaRPr lang="es-ES" dirty="0">
                <a:latin typeface="DIN-Bold" pitchFamily="34" charset="0"/>
              </a:endParaRPr>
            </a:p>
          </p:txBody>
        </p:sp>
        <p:sp>
          <p:nvSpPr>
            <p:cNvPr id="16" name="15 Rectángulo redondeado"/>
            <p:cNvSpPr/>
            <p:nvPr/>
          </p:nvSpPr>
          <p:spPr>
            <a:xfrm flipH="1">
              <a:off x="3655288" y="3607595"/>
              <a:ext cx="1702530" cy="571504"/>
            </a:xfrm>
            <a:prstGeom prst="roundRect">
              <a:avLst/>
            </a:prstGeom>
            <a:effectLst>
              <a:outerShdw blurRad="101600" dist="101600" dir="2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DIN-Bold" pitchFamily="34" charset="0"/>
                </a:rPr>
                <a:t>valores</a:t>
              </a:r>
              <a:endParaRPr lang="es-ES" dirty="0">
                <a:latin typeface="DIN-Bold" pitchFamily="34" charset="0"/>
              </a:endParaRPr>
            </a:p>
          </p:txBody>
        </p:sp>
        <p:sp>
          <p:nvSpPr>
            <p:cNvPr id="17" name="16 Rectángulo redondeado"/>
            <p:cNvSpPr/>
            <p:nvPr/>
          </p:nvSpPr>
          <p:spPr>
            <a:xfrm flipH="1">
              <a:off x="3655288" y="4286256"/>
              <a:ext cx="1702530" cy="571504"/>
            </a:xfrm>
            <a:prstGeom prst="roundRect">
              <a:avLst/>
            </a:prstGeom>
            <a:effectLst>
              <a:outerShdw blurRad="101600" dist="101600" dir="2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DIN-Bold" pitchFamily="34" charset="0"/>
                </a:rPr>
                <a:t>atributos</a:t>
              </a:r>
              <a:endParaRPr lang="es-ES" dirty="0">
                <a:latin typeface="DIN-Bold" pitchFamily="34" charset="0"/>
              </a:endParaRPr>
            </a:p>
          </p:txBody>
        </p:sp>
      </p:grpSp>
      <p:sp>
        <p:nvSpPr>
          <p:cNvPr id="7" name="6 Rectángulo redondeado"/>
          <p:cNvSpPr/>
          <p:nvPr/>
        </p:nvSpPr>
        <p:spPr>
          <a:xfrm flipH="1">
            <a:off x="6215074" y="1214422"/>
            <a:ext cx="2234966" cy="188719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DIN-Bold" pitchFamily="34" charset="0"/>
              </a:rPr>
              <a:t>dinamismo</a:t>
            </a:r>
          </a:p>
          <a:p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DIN-Bold" pitchFamily="34" charset="0"/>
              </a:rPr>
              <a:t>deporte</a:t>
            </a:r>
            <a:endParaRPr lang="es-ES" sz="120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DIN-Bold" pitchFamily="34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 flipH="1">
            <a:off x="642910" y="1214422"/>
            <a:ext cx="2234966" cy="188719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DIN-Bold" pitchFamily="34" charset="0"/>
              </a:rPr>
              <a:t>moda</a:t>
            </a:r>
          </a:p>
          <a:p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DIN-Bold" pitchFamily="34" charset="0"/>
              </a:rPr>
              <a:t>tendencias</a:t>
            </a:r>
          </a:p>
        </p:txBody>
      </p:sp>
      <p:sp>
        <p:nvSpPr>
          <p:cNvPr id="9" name="8 Rectángulo redondeado"/>
          <p:cNvSpPr/>
          <p:nvPr/>
        </p:nvSpPr>
        <p:spPr>
          <a:xfrm flipH="1">
            <a:off x="6215074" y="4214818"/>
            <a:ext cx="2234966" cy="188719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DIN-Bold" pitchFamily="34" charset="0"/>
              </a:rPr>
              <a:t>contenidos</a:t>
            </a:r>
          </a:p>
          <a:p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DIN-Bold" pitchFamily="34" charset="0"/>
              </a:rPr>
              <a:t>música</a:t>
            </a:r>
          </a:p>
          <a:p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DIN-Bold" pitchFamily="34" charset="0"/>
              </a:rPr>
              <a:t>descargas</a:t>
            </a:r>
            <a:endParaRPr lang="es-ES" sz="120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DIN-Bold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 flipH="1">
            <a:off x="642910" y="4214818"/>
            <a:ext cx="2234966" cy="188719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DIN-Bold" pitchFamily="34" charset="0"/>
              </a:rPr>
              <a:t>tecnología</a:t>
            </a:r>
          </a:p>
          <a:p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DIN-Bold" pitchFamily="34" charset="0"/>
              </a:rPr>
              <a:t>comunidad</a:t>
            </a:r>
          </a:p>
          <a:p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DIN-Bold" pitchFamily="34" charset="0"/>
              </a:rPr>
              <a:t>usuarios</a:t>
            </a:r>
            <a:endParaRPr lang="es-ES" sz="120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DIN-Bold" pitchFamily="34" charset="0"/>
            </a:endParaRPr>
          </a:p>
        </p:txBody>
      </p:sp>
      <p:cxnSp>
        <p:nvCxnSpPr>
          <p:cNvPr id="23" name="22 Forma"/>
          <p:cNvCxnSpPr>
            <a:stCxn id="13" idx="1"/>
            <a:endCxn id="7" idx="2"/>
          </p:cNvCxnSpPr>
          <p:nvPr/>
        </p:nvCxnSpPr>
        <p:spPr>
          <a:xfrm flipV="1">
            <a:off x="5715008" y="3101620"/>
            <a:ext cx="1617549" cy="541694"/>
          </a:xfrm>
          <a:prstGeom prst="curvedConnector2">
            <a:avLst/>
          </a:prstGeom>
          <a:ln w="50800">
            <a:headEnd type="non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25 Forma"/>
          <p:cNvCxnSpPr>
            <a:stCxn id="13" idx="1"/>
            <a:endCxn id="9" idx="0"/>
          </p:cNvCxnSpPr>
          <p:nvPr/>
        </p:nvCxnSpPr>
        <p:spPr>
          <a:xfrm>
            <a:off x="5715008" y="3643314"/>
            <a:ext cx="1617549" cy="571504"/>
          </a:xfrm>
          <a:prstGeom prst="curvedConnector2">
            <a:avLst/>
          </a:prstGeom>
          <a:ln w="50800">
            <a:headEnd type="non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29 Forma"/>
          <p:cNvCxnSpPr>
            <a:stCxn id="13" idx="3"/>
            <a:endCxn id="8" idx="2"/>
          </p:cNvCxnSpPr>
          <p:nvPr/>
        </p:nvCxnSpPr>
        <p:spPr>
          <a:xfrm rot="10800000">
            <a:off x="1760394" y="3101620"/>
            <a:ext cx="1597161" cy="541694"/>
          </a:xfrm>
          <a:prstGeom prst="curvedConnector2">
            <a:avLst/>
          </a:prstGeom>
          <a:ln w="50800">
            <a:headEnd type="non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31 Forma"/>
          <p:cNvCxnSpPr>
            <a:stCxn id="13" idx="3"/>
            <a:endCxn id="10" idx="0"/>
          </p:cNvCxnSpPr>
          <p:nvPr/>
        </p:nvCxnSpPr>
        <p:spPr>
          <a:xfrm rot="10800000" flipV="1">
            <a:off x="1760394" y="3643314"/>
            <a:ext cx="1597161" cy="571504"/>
          </a:xfrm>
          <a:prstGeom prst="curvedConnector2">
            <a:avLst/>
          </a:prstGeom>
          <a:ln w="50800">
            <a:headEnd type="none"/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285720" y="285728"/>
            <a:ext cx="8643998" cy="5929354"/>
          </a:xfrm>
        </p:spPr>
        <p:txBody>
          <a:bodyPr/>
          <a:lstStyle/>
          <a:p>
            <a:r>
              <a:rPr lang="es-ES" sz="4000" b="1" dirty="0" smtClean="0"/>
              <a:t>BLUSENS MUSIC</a:t>
            </a:r>
          </a:p>
          <a:p>
            <a:endParaRPr lang="es-ES" dirty="0" smtClean="0"/>
          </a:p>
          <a:p>
            <a:pPr lvl="1"/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42984"/>
            <a:ext cx="5540375" cy="515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582594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/>
              <a:t>Marketing	www.blugeneration.com</a:t>
            </a:r>
            <a:endParaRPr lang="es-ES" sz="4000" dirty="0"/>
          </a:p>
        </p:txBody>
      </p:sp>
      <p:sp>
        <p:nvSpPr>
          <p:cNvPr id="18" name="8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Blusens es empresa de tecnología</a:t>
            </a:r>
          </a:p>
          <a:p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Blusens tiene usuarios</a:t>
            </a:r>
          </a:p>
          <a:p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Juntemos los dos conceptos</a:t>
            </a:r>
          </a:p>
          <a:p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Apuesta por concepto interactivo Web 2.0</a:t>
            </a:r>
          </a:p>
          <a:p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Comunidad de usuarios</a:t>
            </a:r>
          </a:p>
          <a:p>
            <a:pPr lvl="1"/>
            <a:r>
              <a:rPr lang="es-ES" sz="2400" dirty="0" smtClean="0">
                <a:solidFill>
                  <a:schemeClr val="tx1">
                    <a:tint val="75000"/>
                  </a:schemeClr>
                </a:solidFill>
              </a:rPr>
              <a:t>Punto de encuentro</a:t>
            </a:r>
          </a:p>
          <a:p>
            <a:pPr lvl="1"/>
            <a:r>
              <a:rPr lang="es-ES" sz="2400" dirty="0" smtClean="0">
                <a:solidFill>
                  <a:schemeClr val="tx1">
                    <a:tint val="75000"/>
                  </a:schemeClr>
                </a:solidFill>
              </a:rPr>
              <a:t>Pulsación de tendencias</a:t>
            </a:r>
          </a:p>
          <a:p>
            <a:pPr lvl="1"/>
            <a:r>
              <a:rPr lang="es-ES" sz="2400" dirty="0" smtClean="0">
                <a:solidFill>
                  <a:schemeClr val="tx1">
                    <a:tint val="75000"/>
                  </a:schemeClr>
                </a:solidFill>
              </a:rPr>
              <a:t>Compartir experiencias</a:t>
            </a:r>
          </a:p>
          <a:p>
            <a:endParaRPr lang="es-ES" sz="2800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 flipH="1">
            <a:off x="571472" y="1000108"/>
            <a:ext cx="4929222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tecnología. comunidad. usuarios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IN-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/>
              <a:t>Marketing-BLUSENS TV</a:t>
            </a:r>
            <a:endParaRPr lang="es-ES" sz="4000" dirty="0"/>
          </a:p>
        </p:txBody>
      </p:sp>
      <p:sp>
        <p:nvSpPr>
          <p:cNvPr id="18" name="8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De comunidad de usuarios a </a:t>
            </a:r>
            <a:r>
              <a:rPr lang="es-ES" sz="2800" dirty="0" smtClean="0">
                <a:solidFill>
                  <a:srgbClr val="FF0000"/>
                </a:solidFill>
              </a:rPr>
              <a:t>red de contenidos</a:t>
            </a:r>
          </a:p>
          <a:p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Un nuevo concepto de </a:t>
            </a:r>
            <a:r>
              <a:rPr lang="es-ES" sz="2800" dirty="0" smtClean="0">
                <a:solidFill>
                  <a:srgbClr val="FF0000"/>
                </a:solidFill>
              </a:rPr>
              <a:t>TV en Internet</a:t>
            </a:r>
          </a:p>
          <a:p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Canal de </a:t>
            </a:r>
            <a:r>
              <a:rPr lang="es-ES" sz="2800" dirty="0" smtClean="0">
                <a:solidFill>
                  <a:srgbClr val="FF0000"/>
                </a:solidFill>
              </a:rPr>
              <a:t>contenidos</a:t>
            </a:r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 y promociones exclusivas</a:t>
            </a:r>
          </a:p>
          <a:p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Nuevas formas de </a:t>
            </a:r>
            <a:r>
              <a:rPr lang="es-ES" sz="2800" dirty="0" smtClean="0">
                <a:solidFill>
                  <a:srgbClr val="FF0000"/>
                </a:solidFill>
              </a:rPr>
              <a:t>entretenimiento </a:t>
            </a:r>
            <a:r>
              <a:rPr lang="es-ES" sz="2800" dirty="0" err="1" smtClean="0">
                <a:solidFill>
                  <a:srgbClr val="FF0000"/>
                </a:solidFill>
              </a:rPr>
              <a:t>on</a:t>
            </a:r>
            <a:r>
              <a:rPr lang="es-ES" sz="2800" dirty="0" smtClean="0">
                <a:solidFill>
                  <a:srgbClr val="FF0000"/>
                </a:solidFill>
              </a:rPr>
              <a:t> line</a:t>
            </a:r>
          </a:p>
          <a:p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Un punto de encuentro en la red y en el hogar</a:t>
            </a:r>
          </a:p>
          <a:p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Los nuevos </a:t>
            </a:r>
            <a:r>
              <a:rPr lang="es-ES" sz="2800" dirty="0" smtClean="0">
                <a:solidFill>
                  <a:srgbClr val="FF0000"/>
                </a:solidFill>
              </a:rPr>
              <a:t>dispositivos</a:t>
            </a:r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 estarán </a:t>
            </a:r>
            <a:r>
              <a:rPr lang="es-ES" sz="2800" dirty="0" err="1" smtClean="0">
                <a:solidFill>
                  <a:srgbClr val="FF0000"/>
                </a:solidFill>
              </a:rPr>
              <a:t>prerregistrados</a:t>
            </a:r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s-ES" sz="2800" dirty="0" smtClean="0">
                <a:solidFill>
                  <a:srgbClr val="FF0000"/>
                </a:solidFill>
              </a:rPr>
              <a:t>en la comunidad</a:t>
            </a:r>
          </a:p>
          <a:p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Cientos de miles de </a:t>
            </a:r>
            <a:r>
              <a:rPr lang="es-ES" sz="2800" dirty="0" smtClean="0">
                <a:solidFill>
                  <a:srgbClr val="FF0000"/>
                </a:solidFill>
              </a:rPr>
              <a:t>usuarios potenciales </a:t>
            </a:r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por año</a:t>
            </a:r>
          </a:p>
        </p:txBody>
      </p:sp>
      <p:sp>
        <p:nvSpPr>
          <p:cNvPr id="20" name="19 Rectángulo redondeado"/>
          <p:cNvSpPr/>
          <p:nvPr/>
        </p:nvSpPr>
        <p:spPr>
          <a:xfrm flipH="1">
            <a:off x="571472" y="1000108"/>
            <a:ext cx="4929222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IN-Bold" pitchFamily="34" charset="0"/>
              </a:rPr>
              <a:t>tecnología. comunidad. usuarios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DIN-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/>
              <a:t>En resumen…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rtl="0" fontAlgn="base"/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Estrategias innovadoras y creativas</a:t>
            </a:r>
          </a:p>
          <a:p>
            <a:pPr lvl="1" rtl="0" fontAlgn="base"/>
            <a:r>
              <a:rPr lang="es-ES" sz="24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Buscando soportes y estrategias diferentes</a:t>
            </a:r>
          </a:p>
          <a:p>
            <a:pPr rtl="0" fontAlgn="base"/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Patrocinios </a:t>
            </a:r>
          </a:p>
          <a:p>
            <a:pPr rtl="0" fontAlgn="base"/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Alianzas</a:t>
            </a:r>
          </a:p>
          <a:p>
            <a:pPr rtl="0" fontAlgn="base"/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Imagen</a:t>
            </a:r>
          </a:p>
          <a:p>
            <a:pPr lvl="1" rtl="0" fontAlgn="base"/>
            <a:r>
              <a:rPr lang="es-ES" sz="24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Imagen corporativa</a:t>
            </a:r>
          </a:p>
          <a:p>
            <a:pPr lvl="1" rtl="0" fontAlgn="base"/>
            <a:r>
              <a:rPr lang="es-ES" sz="24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Diseño de producto</a:t>
            </a:r>
          </a:p>
          <a:p>
            <a:pPr lvl="1" rtl="0" fontAlgn="base"/>
            <a:r>
              <a:rPr lang="es-ES" sz="2400" kern="1200" baseline="0" dirty="0" err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Packaging</a:t>
            </a:r>
            <a:endParaRPr lang="es-ES" sz="2400" kern="1200" baseline="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  <a:p>
            <a:pPr rtl="0" fontAlgn="base"/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Internet</a:t>
            </a:r>
            <a:endParaRPr lang="es-ES" sz="2800" dirty="0" smtClean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/>
              <a:t>En resumen…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rtl="0" fontAlgn="base"/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En 2002 Blusens no existía</a:t>
            </a:r>
          </a:p>
          <a:p>
            <a:pPr rtl="0" fontAlgn="base"/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En 2009 estará en </a:t>
            </a:r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50</a:t>
            </a:r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países</a:t>
            </a:r>
          </a:p>
          <a:p>
            <a:pPr rtl="0" fontAlgn="base"/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Partiendo de cero</a:t>
            </a:r>
          </a:p>
          <a:p>
            <a:pPr rtl="0" fontAlgn="base"/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Intentando ser ágiles, creativos, flexibles</a:t>
            </a:r>
          </a:p>
          <a:p>
            <a:pPr rtl="0" fontAlgn="base"/>
            <a:r>
              <a:rPr lang="es-E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Y estando seguros de que podemos hacerlo</a:t>
            </a:r>
            <a:endParaRPr lang="es-ES" sz="2800" dirty="0" smtClean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/>
              <a:t>Gracias</a:t>
            </a:r>
            <a:endParaRPr lang="es-ES" sz="4000" dirty="0"/>
          </a:p>
        </p:txBody>
      </p:sp>
      <p:pic>
        <p:nvPicPr>
          <p:cNvPr id="2050" name="Picture 2" descr="C:\Users\jrgarcia\Documents\Mis archivos recibidos\portada c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0418" y="1143000"/>
            <a:ext cx="4983163" cy="498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/>
              <a:t>Sobre Blusens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 rtl="0" fontAlgn="base"/>
            <a:r>
              <a:rPr lang="es-ES" sz="28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Fabricación bajo </a:t>
            </a:r>
            <a:r>
              <a:rPr lang="es-ES" sz="2800" kern="120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marca propia </a:t>
            </a:r>
          </a:p>
          <a:p>
            <a:pPr lvl="1" rtl="0" fontAlgn="base"/>
            <a:r>
              <a:rPr lang="es-ES" sz="24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No mentalidad importadora </a:t>
            </a:r>
          </a:p>
          <a:p>
            <a:pPr rtl="0" fontAlgn="base"/>
            <a:r>
              <a:rPr lang="es-ES" sz="28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Apuesta decidida por </a:t>
            </a:r>
            <a:r>
              <a:rPr lang="es-ES" sz="2800" kern="120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calidad e innovación</a:t>
            </a:r>
            <a:r>
              <a:rPr lang="es-ES" sz="28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frente a precio</a:t>
            </a:r>
          </a:p>
          <a:p>
            <a:pPr rtl="0" fontAlgn="base"/>
            <a:r>
              <a:rPr lang="es-ES" sz="28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Cercanía y </a:t>
            </a:r>
            <a:r>
              <a:rPr lang="es-ES" sz="2800" kern="120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servicio al cliente</a:t>
            </a:r>
          </a:p>
          <a:p>
            <a:pPr lvl="1" rtl="0" fontAlgn="base"/>
            <a:r>
              <a:rPr lang="es-ES" sz="24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compromiso postventa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800" dirty="0" err="1" smtClean="0">
                <a:solidFill>
                  <a:schemeClr val="tx1">
                    <a:tint val="75000"/>
                  </a:schemeClr>
                </a:solidFill>
              </a:rPr>
              <a:t>Procedimentación</a:t>
            </a:r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 de negocio desde el inicio</a:t>
            </a:r>
          </a:p>
          <a:p>
            <a:pPr lvl="0" rtl="0" fontAlgn="base"/>
            <a:endParaRPr lang="es-ES" sz="2800" kern="1200" dirty="0" smtClean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571472" y="928670"/>
            <a:ext cx="1260318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2002</a:t>
            </a:r>
            <a:endParaRPr lang="es-ES" sz="2000" dirty="0">
              <a:latin typeface="+mj-lt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2268125" y="928670"/>
            <a:ext cx="1260318" cy="714380"/>
          </a:xfrm>
          <a:prstGeom prst="ellipse">
            <a:avLst/>
          </a:prstGeom>
        </p:spPr>
        <p:style>
          <a:lnRef idx="0">
            <a:schemeClr val="accent6"/>
          </a:lnRef>
          <a:fillRef idx="1002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2005</a:t>
            </a:r>
            <a:endParaRPr lang="es-ES" sz="2000" dirty="0">
              <a:latin typeface="+mj-lt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3964777" y="928670"/>
            <a:ext cx="1260318" cy="714380"/>
          </a:xfrm>
          <a:prstGeom prst="ellipse">
            <a:avLst/>
          </a:prstGeom>
        </p:spPr>
        <p:style>
          <a:lnRef idx="0">
            <a:schemeClr val="accent6"/>
          </a:lnRef>
          <a:fillRef idx="1002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2006</a:t>
            </a:r>
            <a:endParaRPr lang="es-ES" sz="2000" dirty="0">
              <a:latin typeface="+mj-lt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5661429" y="928670"/>
            <a:ext cx="1260318" cy="714380"/>
          </a:xfrm>
          <a:prstGeom prst="ellipse">
            <a:avLst/>
          </a:prstGeom>
        </p:spPr>
        <p:style>
          <a:lnRef idx="0">
            <a:schemeClr val="accent6"/>
          </a:lnRef>
          <a:fillRef idx="1002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2007</a:t>
            </a:r>
            <a:endParaRPr lang="es-ES" sz="2000" dirty="0">
              <a:latin typeface="+mj-lt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7358082" y="928670"/>
            <a:ext cx="1260318" cy="714380"/>
          </a:xfrm>
          <a:prstGeom prst="ellipse">
            <a:avLst/>
          </a:prstGeom>
        </p:spPr>
        <p:style>
          <a:lnRef idx="0">
            <a:schemeClr val="accent6"/>
          </a:lnRef>
          <a:fillRef idx="1002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2008</a:t>
            </a:r>
            <a:endParaRPr lang="es-ES" sz="2000" dirty="0">
              <a:latin typeface="+mj-lt"/>
            </a:endParaRPr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62626"/>
            <a:ext cx="1195382" cy="169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/>
              <a:t>Sobre Blusens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5926"/>
            <a:ext cx="8543956" cy="4340237"/>
          </a:xfrm>
        </p:spPr>
        <p:txBody>
          <a:bodyPr>
            <a:normAutofit/>
          </a:bodyPr>
          <a:lstStyle/>
          <a:p>
            <a:pPr rtl="0" fontAlgn="base"/>
            <a:r>
              <a:rPr lang="es-ES" sz="2800" kern="120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Crecimientos</a:t>
            </a:r>
            <a:r>
              <a:rPr lang="es-ES" sz="28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de hasta el 200% anual</a:t>
            </a:r>
          </a:p>
          <a:p>
            <a:pPr rtl="0" fontAlgn="base"/>
            <a:r>
              <a:rPr lang="es-ES" sz="28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2005 fabricante español líder en ventas de MP3</a:t>
            </a:r>
          </a:p>
          <a:p>
            <a:pPr fontAlgn="base"/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Inversión en instalaciones</a:t>
            </a:r>
          </a:p>
        </p:txBody>
      </p:sp>
      <p:sp>
        <p:nvSpPr>
          <p:cNvPr id="4" name="3 Elipse"/>
          <p:cNvSpPr/>
          <p:nvPr/>
        </p:nvSpPr>
        <p:spPr>
          <a:xfrm>
            <a:off x="571472" y="928670"/>
            <a:ext cx="1260318" cy="714380"/>
          </a:xfrm>
          <a:prstGeom prst="ellipse">
            <a:avLst/>
          </a:prstGeom>
        </p:spPr>
        <p:style>
          <a:lnRef idx="0">
            <a:schemeClr val="accent6"/>
          </a:lnRef>
          <a:fillRef idx="1002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2002</a:t>
            </a:r>
          </a:p>
        </p:txBody>
      </p:sp>
      <p:sp>
        <p:nvSpPr>
          <p:cNvPr id="5" name="4 Elipse"/>
          <p:cNvSpPr/>
          <p:nvPr/>
        </p:nvSpPr>
        <p:spPr>
          <a:xfrm>
            <a:off x="2268125" y="928670"/>
            <a:ext cx="1260318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2005</a:t>
            </a:r>
          </a:p>
        </p:txBody>
      </p:sp>
      <p:sp>
        <p:nvSpPr>
          <p:cNvPr id="6" name="5 Elipse"/>
          <p:cNvSpPr/>
          <p:nvPr/>
        </p:nvSpPr>
        <p:spPr>
          <a:xfrm>
            <a:off x="3964777" y="928670"/>
            <a:ext cx="1260318" cy="714380"/>
          </a:xfrm>
          <a:prstGeom prst="ellipse">
            <a:avLst/>
          </a:prstGeom>
        </p:spPr>
        <p:style>
          <a:lnRef idx="0">
            <a:schemeClr val="accent6"/>
          </a:lnRef>
          <a:fillRef idx="1002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2006</a:t>
            </a:r>
          </a:p>
        </p:txBody>
      </p:sp>
      <p:sp>
        <p:nvSpPr>
          <p:cNvPr id="7" name="6 Elipse"/>
          <p:cNvSpPr/>
          <p:nvPr/>
        </p:nvSpPr>
        <p:spPr>
          <a:xfrm>
            <a:off x="5661429" y="928670"/>
            <a:ext cx="1260318" cy="714380"/>
          </a:xfrm>
          <a:prstGeom prst="ellipse">
            <a:avLst/>
          </a:prstGeom>
        </p:spPr>
        <p:style>
          <a:lnRef idx="0">
            <a:schemeClr val="accent6"/>
          </a:lnRef>
          <a:fillRef idx="1002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2007</a:t>
            </a:r>
            <a:endParaRPr lang="es-ES" sz="2000" dirty="0">
              <a:latin typeface="+mj-lt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7358082" y="928670"/>
            <a:ext cx="1260318" cy="714380"/>
          </a:xfrm>
          <a:prstGeom prst="ellipse">
            <a:avLst/>
          </a:prstGeom>
        </p:spPr>
        <p:style>
          <a:lnRef idx="0">
            <a:schemeClr val="accent6"/>
          </a:lnRef>
          <a:fillRef idx="1002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2008</a:t>
            </a:r>
            <a:endParaRPr lang="es-ES" sz="2000" dirty="0">
              <a:latin typeface="+mj-lt"/>
            </a:endParaRPr>
          </a:p>
        </p:txBody>
      </p:sp>
      <p:pic>
        <p:nvPicPr>
          <p:cNvPr id="9" name="8 Imagen" descr="Entrada CN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571876"/>
            <a:ext cx="6847579" cy="24842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/>
              <a:t>Sobre Blusens</a:t>
            </a:r>
            <a:endParaRPr lang="es-ES" sz="4000" dirty="0"/>
          </a:p>
        </p:txBody>
      </p:sp>
      <p:sp>
        <p:nvSpPr>
          <p:cNvPr id="4" name="3 Elipse"/>
          <p:cNvSpPr/>
          <p:nvPr/>
        </p:nvSpPr>
        <p:spPr>
          <a:xfrm>
            <a:off x="571472" y="928670"/>
            <a:ext cx="1260318" cy="714380"/>
          </a:xfrm>
          <a:prstGeom prst="ellipse">
            <a:avLst/>
          </a:prstGeom>
        </p:spPr>
        <p:style>
          <a:lnRef idx="0">
            <a:schemeClr val="accent6"/>
          </a:lnRef>
          <a:fillRef idx="1002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2002</a:t>
            </a:r>
          </a:p>
        </p:txBody>
      </p:sp>
      <p:sp>
        <p:nvSpPr>
          <p:cNvPr id="5" name="4 Elipse"/>
          <p:cNvSpPr/>
          <p:nvPr/>
        </p:nvSpPr>
        <p:spPr>
          <a:xfrm>
            <a:off x="2268125" y="928670"/>
            <a:ext cx="1260318" cy="71438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2005</a:t>
            </a:r>
          </a:p>
        </p:txBody>
      </p:sp>
      <p:sp>
        <p:nvSpPr>
          <p:cNvPr id="6" name="5 Elipse"/>
          <p:cNvSpPr/>
          <p:nvPr/>
        </p:nvSpPr>
        <p:spPr>
          <a:xfrm>
            <a:off x="3964777" y="928670"/>
            <a:ext cx="1260318" cy="714380"/>
          </a:xfrm>
          <a:prstGeom prst="ellipse">
            <a:avLst/>
          </a:prstGeom>
        </p:spPr>
        <p:style>
          <a:lnRef idx="0">
            <a:schemeClr val="accent6"/>
          </a:lnRef>
          <a:fillRef idx="1002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2006</a:t>
            </a:r>
          </a:p>
        </p:txBody>
      </p:sp>
      <p:sp>
        <p:nvSpPr>
          <p:cNvPr id="7" name="6 Elipse"/>
          <p:cNvSpPr/>
          <p:nvPr/>
        </p:nvSpPr>
        <p:spPr>
          <a:xfrm>
            <a:off x="5661429" y="928670"/>
            <a:ext cx="1260318" cy="714380"/>
          </a:xfrm>
          <a:prstGeom prst="ellipse">
            <a:avLst/>
          </a:prstGeom>
        </p:spPr>
        <p:style>
          <a:lnRef idx="0">
            <a:schemeClr val="accent6"/>
          </a:lnRef>
          <a:fillRef idx="1002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2007</a:t>
            </a:r>
            <a:endParaRPr lang="es-ES" sz="2000" dirty="0">
              <a:latin typeface="+mj-lt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7358082" y="928670"/>
            <a:ext cx="1260318" cy="714380"/>
          </a:xfrm>
          <a:prstGeom prst="ellipse">
            <a:avLst/>
          </a:prstGeom>
        </p:spPr>
        <p:style>
          <a:lnRef idx="0">
            <a:schemeClr val="accent6"/>
          </a:lnRef>
          <a:fillRef idx="1002">
            <a:schemeClr val="lt1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2008</a:t>
            </a:r>
            <a:endParaRPr lang="es-ES" sz="2000" dirty="0">
              <a:latin typeface="+mj-lt"/>
            </a:endParaRPr>
          </a:p>
        </p:txBody>
      </p:sp>
      <p:pic>
        <p:nvPicPr>
          <p:cNvPr id="12" name="3 Marcador de contenido" descr="Puntos de ven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928802"/>
            <a:ext cx="6786610" cy="43759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457200" y="1857364"/>
            <a:ext cx="2114536" cy="4268799"/>
          </a:xfrm>
        </p:spPr>
        <p:txBody>
          <a:bodyPr>
            <a:normAutofit/>
          </a:bodyPr>
          <a:lstStyle/>
          <a:p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6000 </a:t>
            </a:r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  <a:latin typeface="DIN-Bold" pitchFamily="34" charset="0"/>
              </a:rPr>
              <a:t>puntos de venta </a:t>
            </a:r>
            <a:r>
              <a:rPr lang="es-ES" sz="2800" dirty="0" smtClean="0">
                <a:solidFill>
                  <a:schemeClr val="tx1">
                    <a:tint val="75000"/>
                  </a:schemeClr>
                </a:solidFill>
              </a:rPr>
              <a:t>en España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 descr="earthlights_dmsp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</p:spPr>
      </p:pic>
      <p:sp>
        <p:nvSpPr>
          <p:cNvPr id="406531" name="Text Box 3"/>
          <p:cNvSpPr txBox="1">
            <a:spLocks noChangeArrowheads="1"/>
          </p:cNvSpPr>
          <p:nvPr/>
        </p:nvSpPr>
        <p:spPr bwMode="auto">
          <a:xfrm>
            <a:off x="179388" y="2565400"/>
            <a:ext cx="87137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E2830"/>
                </a:solidFill>
                <a:latin typeface="Eras Demi ITC" pitchFamily="34" charset="0"/>
              </a:rPr>
              <a:t>GLOBALIZACIÓN</a:t>
            </a:r>
            <a:endParaRPr lang="en-GB" sz="2800">
              <a:solidFill>
                <a:srgbClr val="CE283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653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 descr="earthlights_dmsp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42888"/>
            <a:ext cx="9144000" cy="6896101"/>
          </a:xfrm>
          <a:prstGeom prst="rect">
            <a:avLst/>
          </a:prstGeom>
          <a:noFill/>
        </p:spPr>
      </p:pic>
      <p:sp>
        <p:nvSpPr>
          <p:cNvPr id="408579" name="AutoShape 3"/>
          <p:cNvSpPr>
            <a:spLocks noChangeArrowheads="1"/>
          </p:cNvSpPr>
          <p:nvPr/>
        </p:nvSpPr>
        <p:spPr bwMode="auto">
          <a:xfrm>
            <a:off x="3419475" y="1700213"/>
            <a:ext cx="936625" cy="3603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10800" rIns="0" bIns="46800" anchor="ctr">
            <a:spAutoFit/>
          </a:bodyPr>
          <a:lstStyle/>
          <a:p>
            <a:endParaRPr lang="es-ES"/>
          </a:p>
        </p:txBody>
      </p:sp>
      <p:sp>
        <p:nvSpPr>
          <p:cNvPr id="408580" name="AutoShape 4"/>
          <p:cNvSpPr>
            <a:spLocks noChangeArrowheads="1"/>
          </p:cNvSpPr>
          <p:nvPr/>
        </p:nvSpPr>
        <p:spPr bwMode="auto">
          <a:xfrm>
            <a:off x="5435600" y="1484313"/>
            <a:ext cx="936625" cy="3313112"/>
          </a:xfrm>
          <a:prstGeom prst="upArrow">
            <a:avLst>
              <a:gd name="adj1" fmla="val 50000"/>
              <a:gd name="adj2" fmla="val 88432"/>
            </a:avLst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10800" rIns="0" bIns="46800" anchor="ctr">
            <a:spAutoFit/>
          </a:bodyPr>
          <a:lstStyle/>
          <a:p>
            <a:endParaRPr lang="es-ES"/>
          </a:p>
        </p:txBody>
      </p:sp>
      <p:sp>
        <p:nvSpPr>
          <p:cNvPr id="408581" name="AutoShape 5"/>
          <p:cNvSpPr>
            <a:spLocks noChangeArrowheads="1"/>
          </p:cNvSpPr>
          <p:nvPr/>
        </p:nvSpPr>
        <p:spPr bwMode="auto">
          <a:xfrm>
            <a:off x="7885113" y="1268413"/>
            <a:ext cx="936625" cy="4465637"/>
          </a:xfrm>
          <a:prstGeom prst="upArrow">
            <a:avLst>
              <a:gd name="adj1" fmla="val 50000"/>
              <a:gd name="adj2" fmla="val 119195"/>
            </a:avLst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10800" rIns="0" bIns="46800" anchor="ctr">
            <a:spAutoFit/>
          </a:bodyPr>
          <a:lstStyle/>
          <a:p>
            <a:endParaRPr lang="es-ES"/>
          </a:p>
        </p:txBody>
      </p:sp>
      <p:sp>
        <p:nvSpPr>
          <p:cNvPr id="408582" name="Rectangle 6"/>
          <p:cNvSpPr>
            <a:spLocks noChangeArrowheads="1"/>
          </p:cNvSpPr>
          <p:nvPr/>
        </p:nvSpPr>
        <p:spPr bwMode="auto">
          <a:xfrm>
            <a:off x="0" y="4724400"/>
            <a:ext cx="77724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5000"/>
              </a:lnSpc>
            </a:pPr>
            <a:r>
              <a:rPr lang="es-ES" sz="2400" b="1">
                <a:solidFill>
                  <a:srgbClr val="F60000"/>
                </a:solidFill>
                <a:latin typeface="Eras Demi ITC" pitchFamily="34" charset="0"/>
              </a:rPr>
              <a:t>Nuevos Usuarios MENSUALES de telefonia móvil…</a:t>
            </a:r>
          </a:p>
        </p:txBody>
      </p:sp>
      <p:sp>
        <p:nvSpPr>
          <p:cNvPr id="408583" name="Text Box 7"/>
          <p:cNvSpPr txBox="1">
            <a:spLocks noChangeArrowheads="1"/>
          </p:cNvSpPr>
          <p:nvPr/>
        </p:nvSpPr>
        <p:spPr bwMode="auto">
          <a:xfrm>
            <a:off x="3276600" y="765175"/>
            <a:ext cx="1439863" cy="854075"/>
          </a:xfrm>
          <a:prstGeom prst="rect">
            <a:avLst/>
          </a:prstGeom>
          <a:solidFill>
            <a:schemeClr val="tx1"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Eras Demi ITC" pitchFamily="34" charset="0"/>
                <a:cs typeface="Arial" charset="0"/>
              </a:rPr>
              <a:t>250.000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Eras Demi ITC" pitchFamily="34" charset="0"/>
                <a:cs typeface="Arial" charset="0"/>
              </a:rPr>
              <a:t>SPAIN</a:t>
            </a:r>
            <a:endParaRPr lang="es-ES" sz="2000" b="1" i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Eras Demi ITC" pitchFamily="34" charset="0"/>
              <a:cs typeface="Arial" charset="0"/>
            </a:endParaRPr>
          </a:p>
        </p:txBody>
      </p:sp>
      <p:sp>
        <p:nvSpPr>
          <p:cNvPr id="408584" name="Text Box 8"/>
          <p:cNvSpPr txBox="1">
            <a:spLocks noChangeArrowheads="1"/>
          </p:cNvSpPr>
          <p:nvPr/>
        </p:nvSpPr>
        <p:spPr bwMode="auto">
          <a:xfrm>
            <a:off x="5219700" y="620713"/>
            <a:ext cx="1584325" cy="854075"/>
          </a:xfrm>
          <a:prstGeom prst="rect">
            <a:avLst/>
          </a:prstGeom>
          <a:solidFill>
            <a:schemeClr val="tx1"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Eras Demi ITC" pitchFamily="34" charset="0"/>
                <a:cs typeface="Arial" charset="0"/>
              </a:rPr>
              <a:t>5.000.000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Eras Demi ITC" pitchFamily="34" charset="0"/>
                <a:cs typeface="Arial" charset="0"/>
              </a:rPr>
              <a:t>INDIA</a:t>
            </a:r>
            <a:endParaRPr lang="es-ES" sz="2000" b="1" i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Eras Demi ITC" pitchFamily="34" charset="0"/>
              <a:cs typeface="Arial" charset="0"/>
            </a:endParaRPr>
          </a:p>
        </p:txBody>
      </p:sp>
      <p:sp>
        <p:nvSpPr>
          <p:cNvPr id="408585" name="Text Box 9"/>
          <p:cNvSpPr txBox="1">
            <a:spLocks noChangeArrowheads="1"/>
          </p:cNvSpPr>
          <p:nvPr/>
        </p:nvSpPr>
        <p:spPr bwMode="auto">
          <a:xfrm>
            <a:off x="7559675" y="188913"/>
            <a:ext cx="1584325" cy="854075"/>
          </a:xfrm>
          <a:prstGeom prst="rect">
            <a:avLst/>
          </a:prstGeom>
          <a:solidFill>
            <a:schemeClr val="tx1"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Eras Demi ITC" pitchFamily="34" charset="0"/>
                <a:cs typeface="Arial" charset="0"/>
              </a:rPr>
              <a:t>7.000.000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Eras Demi ITC" pitchFamily="34" charset="0"/>
                <a:cs typeface="Arial" charset="0"/>
              </a:rPr>
              <a:t>CHINA</a:t>
            </a:r>
            <a:endParaRPr lang="es-ES" sz="2000" b="1" i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Eras Demi ITC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08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08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animBg="1"/>
      <p:bldP spid="408580" grpId="0" animBg="1"/>
      <p:bldP spid="408581" grpId="0" animBg="1"/>
      <p:bldP spid="408583" grpId="0" animBg="1" autoUpdateAnimBg="0"/>
      <p:bldP spid="408584" grpId="0" animBg="1" autoUpdateAnimBg="0"/>
      <p:bldP spid="408585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2" descr="earthlights_dmsp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</p:spPr>
      </p:pic>
      <p:sp>
        <p:nvSpPr>
          <p:cNvPr id="410627" name="AutoShape 3"/>
          <p:cNvSpPr>
            <a:spLocks noChangeArrowheads="1"/>
          </p:cNvSpPr>
          <p:nvPr/>
        </p:nvSpPr>
        <p:spPr bwMode="auto">
          <a:xfrm>
            <a:off x="3419475" y="1700213"/>
            <a:ext cx="936625" cy="360362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10800" rIns="0" bIns="46800" anchor="ctr">
            <a:spAutoFit/>
          </a:bodyPr>
          <a:lstStyle/>
          <a:p>
            <a:endParaRPr lang="es-ES"/>
          </a:p>
        </p:txBody>
      </p:sp>
      <p:sp>
        <p:nvSpPr>
          <p:cNvPr id="410628" name="AutoShape 4"/>
          <p:cNvSpPr>
            <a:spLocks noChangeArrowheads="1"/>
          </p:cNvSpPr>
          <p:nvPr/>
        </p:nvSpPr>
        <p:spPr bwMode="auto">
          <a:xfrm>
            <a:off x="5435600" y="1484313"/>
            <a:ext cx="936625" cy="3313112"/>
          </a:xfrm>
          <a:prstGeom prst="upArrow">
            <a:avLst>
              <a:gd name="adj1" fmla="val 50000"/>
              <a:gd name="adj2" fmla="val 88432"/>
            </a:avLst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10800" rIns="0" bIns="46800" anchor="ctr">
            <a:spAutoFit/>
          </a:bodyPr>
          <a:lstStyle/>
          <a:p>
            <a:endParaRPr lang="es-ES"/>
          </a:p>
        </p:txBody>
      </p:sp>
      <p:sp>
        <p:nvSpPr>
          <p:cNvPr id="410629" name="AutoShape 5"/>
          <p:cNvSpPr>
            <a:spLocks noChangeArrowheads="1"/>
          </p:cNvSpPr>
          <p:nvPr/>
        </p:nvSpPr>
        <p:spPr bwMode="auto">
          <a:xfrm>
            <a:off x="7885113" y="1268413"/>
            <a:ext cx="936625" cy="4465637"/>
          </a:xfrm>
          <a:prstGeom prst="upArrow">
            <a:avLst>
              <a:gd name="adj1" fmla="val 50000"/>
              <a:gd name="adj2" fmla="val 119195"/>
            </a:avLst>
          </a:prstGeom>
          <a:solidFill>
            <a:srgbClr val="FF0000"/>
          </a:solidFill>
          <a:ln w="12700">
            <a:noFill/>
            <a:miter lim="800000"/>
            <a:headEnd/>
            <a:tailEnd/>
          </a:ln>
          <a:effectLst/>
        </p:spPr>
        <p:txBody>
          <a:bodyPr lIns="0" tIns="10800" rIns="0" bIns="46800" anchor="ctr">
            <a:spAutoFit/>
          </a:bodyPr>
          <a:lstStyle/>
          <a:p>
            <a:endParaRPr lang="es-ES"/>
          </a:p>
        </p:txBody>
      </p:sp>
      <p:sp>
        <p:nvSpPr>
          <p:cNvPr id="410630" name="Rectangle 6"/>
          <p:cNvSpPr>
            <a:spLocks noChangeArrowheads="1"/>
          </p:cNvSpPr>
          <p:nvPr/>
        </p:nvSpPr>
        <p:spPr bwMode="auto">
          <a:xfrm>
            <a:off x="0" y="4724400"/>
            <a:ext cx="77724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75000"/>
              </a:lnSpc>
            </a:pPr>
            <a:r>
              <a:rPr lang="es-ES" sz="2400" b="1">
                <a:solidFill>
                  <a:srgbClr val="F60000"/>
                </a:solidFill>
                <a:latin typeface="Eras Demi ITC" pitchFamily="34" charset="0"/>
              </a:rPr>
              <a:t>Incremento P.I.B. periodo 1996-2006 …</a:t>
            </a:r>
          </a:p>
        </p:txBody>
      </p:sp>
      <p:sp>
        <p:nvSpPr>
          <p:cNvPr id="410631" name="Text Box 7"/>
          <p:cNvSpPr txBox="1">
            <a:spLocks noChangeArrowheads="1"/>
          </p:cNvSpPr>
          <p:nvPr/>
        </p:nvSpPr>
        <p:spPr bwMode="auto">
          <a:xfrm>
            <a:off x="3492500" y="692150"/>
            <a:ext cx="1008063" cy="854075"/>
          </a:xfrm>
          <a:prstGeom prst="rect">
            <a:avLst/>
          </a:prstGeom>
          <a:solidFill>
            <a:schemeClr val="tx1"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Eras Demi ITC" pitchFamily="34" charset="0"/>
                <a:cs typeface="Arial" charset="0"/>
              </a:rPr>
              <a:t>40%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Eras Demi ITC" pitchFamily="34" charset="0"/>
                <a:cs typeface="Arial" charset="0"/>
              </a:rPr>
              <a:t>SPAIN</a:t>
            </a:r>
            <a:endParaRPr lang="es-ES" sz="2000" b="1" i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Eras Demi ITC" pitchFamily="34" charset="0"/>
              <a:cs typeface="Arial" charset="0"/>
            </a:endParaRPr>
          </a:p>
        </p:txBody>
      </p:sp>
      <p:sp>
        <p:nvSpPr>
          <p:cNvPr id="410632" name="Text Box 8"/>
          <p:cNvSpPr txBox="1">
            <a:spLocks noChangeArrowheads="1"/>
          </p:cNvSpPr>
          <p:nvPr/>
        </p:nvSpPr>
        <p:spPr bwMode="auto">
          <a:xfrm>
            <a:off x="5435600" y="620713"/>
            <a:ext cx="1152525" cy="854075"/>
          </a:xfrm>
          <a:prstGeom prst="rect">
            <a:avLst/>
          </a:prstGeom>
          <a:solidFill>
            <a:schemeClr val="tx1"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Eras Demi ITC" pitchFamily="34" charset="0"/>
                <a:cs typeface="Arial" charset="0"/>
              </a:rPr>
              <a:t>120%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Eras Demi ITC" pitchFamily="34" charset="0"/>
                <a:cs typeface="Arial" charset="0"/>
              </a:rPr>
              <a:t>CHINA</a:t>
            </a:r>
            <a:endParaRPr lang="es-ES" sz="2000" b="1" i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Eras Demi ITC" pitchFamily="34" charset="0"/>
              <a:cs typeface="Arial" charset="0"/>
            </a:endParaRPr>
          </a:p>
        </p:txBody>
      </p:sp>
      <p:sp>
        <p:nvSpPr>
          <p:cNvPr id="410633" name="Text Box 9"/>
          <p:cNvSpPr txBox="1">
            <a:spLocks noChangeArrowheads="1"/>
          </p:cNvSpPr>
          <p:nvPr/>
        </p:nvSpPr>
        <p:spPr bwMode="auto">
          <a:xfrm>
            <a:off x="7885113" y="549275"/>
            <a:ext cx="1079500" cy="854075"/>
          </a:xfrm>
          <a:prstGeom prst="rect">
            <a:avLst/>
          </a:prstGeom>
          <a:solidFill>
            <a:schemeClr val="tx1"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Eras Demi ITC" pitchFamily="34" charset="0"/>
                <a:cs typeface="Arial" charset="0"/>
              </a:rPr>
              <a:t>400%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Eras Demi ITC" pitchFamily="34" charset="0"/>
                <a:cs typeface="Arial" charset="0"/>
              </a:rPr>
              <a:t>UAE</a:t>
            </a:r>
            <a:endParaRPr lang="es-ES" sz="2000" b="1" i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Eras Demi ITC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0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0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10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7" grpId="0" animBg="1"/>
      <p:bldP spid="410628" grpId="0" animBg="1"/>
      <p:bldP spid="410629" grpId="0" animBg="1"/>
      <p:bldP spid="410631" grpId="0" animBg="1" autoUpdateAnimBg="0"/>
      <p:bldP spid="410632" grpId="0" animBg="1" autoUpdateAnimBg="0"/>
      <p:bldP spid="410633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m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14422"/>
            <a:ext cx="8647620" cy="4736508"/>
          </a:xfrm>
          <a:prstGeom prst="rect">
            <a:avLst/>
          </a:prstGeom>
        </p:spPr>
      </p:pic>
      <p:pic>
        <p:nvPicPr>
          <p:cNvPr id="14" name="13 Imagen" descr="mm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214422"/>
            <a:ext cx="8647620" cy="4736508"/>
          </a:xfrm>
          <a:prstGeom prst="rect">
            <a:avLst/>
          </a:prstGeom>
        </p:spPr>
      </p:pic>
      <p:pic>
        <p:nvPicPr>
          <p:cNvPr id="15" name="14 Imagen" descr="mm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214422"/>
            <a:ext cx="8647620" cy="473650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l"/>
            <a:r>
              <a:rPr lang="es-ES" sz="4000" dirty="0" smtClean="0"/>
              <a:t>Internacionalización</a:t>
            </a:r>
            <a:endParaRPr lang="es-ES" sz="4000" dirty="0"/>
          </a:p>
        </p:txBody>
      </p:sp>
      <p:sp>
        <p:nvSpPr>
          <p:cNvPr id="7" name="6 Llamada rectangular redondeada"/>
          <p:cNvSpPr/>
          <p:nvPr/>
        </p:nvSpPr>
        <p:spPr>
          <a:xfrm>
            <a:off x="2500298" y="1857364"/>
            <a:ext cx="1214446" cy="428628"/>
          </a:xfrm>
          <a:prstGeom prst="wedgeRoundRectCallout">
            <a:avLst>
              <a:gd name="adj1" fmla="val 56877"/>
              <a:gd name="adj2" fmla="val 109403"/>
              <a:gd name="adj3" fmla="val 16667"/>
            </a:avLst>
          </a:prstGeom>
          <a:effectLst/>
          <a:scene3d>
            <a:camera prst="orthographicFront"/>
            <a:lightRig rig="soft" dir="t"/>
          </a:scene3d>
          <a:sp3d prstMaterial="plastic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Blusens </a:t>
            </a:r>
            <a:endParaRPr lang="es-ES" sz="1600" dirty="0" smtClean="0">
              <a:ln>
                <a:solidFill>
                  <a:schemeClr val="accent6"/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  <p:sp>
        <p:nvSpPr>
          <p:cNvPr id="8" name="7 Llamada rectangular redondeada"/>
          <p:cNvSpPr/>
          <p:nvPr/>
        </p:nvSpPr>
        <p:spPr>
          <a:xfrm>
            <a:off x="5500694" y="3929066"/>
            <a:ext cx="1357322" cy="500066"/>
          </a:xfrm>
          <a:prstGeom prst="wedgeRoundRectCallout">
            <a:avLst>
              <a:gd name="adj1" fmla="val -41418"/>
              <a:gd name="adj2" fmla="val -183037"/>
              <a:gd name="adj3" fmla="val 16667"/>
            </a:avLst>
          </a:prstGeom>
          <a:effectLst/>
          <a:scene3d>
            <a:camera prst="orthographicFront"/>
            <a:lightRig rig="soft" dir="t"/>
          </a:scene3d>
          <a:sp3d prstMaterial="plastic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rgbClr val="FFC000"/>
                </a:solidFill>
                <a:latin typeface="+mj-lt"/>
              </a:rPr>
              <a:t>Blusens ME</a:t>
            </a:r>
          </a:p>
          <a:p>
            <a:pPr algn="ctr"/>
            <a:r>
              <a:rPr lang="es-ES" sz="1400" dirty="0" err="1" smtClean="0">
                <a:solidFill>
                  <a:srgbClr val="FFC000"/>
                </a:solidFill>
                <a:latin typeface="+mj-lt"/>
              </a:rPr>
              <a:t>Dubai</a:t>
            </a:r>
            <a:endParaRPr lang="es-ES" sz="1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1" name="10 Llamada rectangular redondeada"/>
          <p:cNvSpPr/>
          <p:nvPr/>
        </p:nvSpPr>
        <p:spPr>
          <a:xfrm>
            <a:off x="6072198" y="4500570"/>
            <a:ext cx="1643074" cy="500066"/>
          </a:xfrm>
          <a:prstGeom prst="wedgeRoundRectCallout">
            <a:avLst>
              <a:gd name="adj1" fmla="val 14981"/>
              <a:gd name="adj2" fmla="val -132461"/>
              <a:gd name="adj3" fmla="val 16667"/>
            </a:avLst>
          </a:prstGeom>
          <a:effectLst/>
          <a:scene3d>
            <a:camera prst="orthographicFront"/>
            <a:lightRig rig="soft" dir="t"/>
          </a:scene3d>
          <a:sp3d prstMaterial="plastic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rgbClr val="FFC000"/>
                </a:solidFill>
                <a:latin typeface="+mj-lt"/>
              </a:rPr>
              <a:t>Blusens Malaysia</a:t>
            </a:r>
          </a:p>
          <a:p>
            <a:pPr algn="ctr"/>
            <a:r>
              <a:rPr lang="es-ES" sz="1400" dirty="0" smtClean="0">
                <a:solidFill>
                  <a:srgbClr val="FFC000"/>
                </a:solidFill>
                <a:latin typeface="+mj-lt"/>
              </a:rPr>
              <a:t>Kuala Lumpur</a:t>
            </a:r>
            <a:endParaRPr lang="es-ES" sz="1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2" name="11 Llamada rectangular redondeada"/>
          <p:cNvSpPr/>
          <p:nvPr/>
        </p:nvSpPr>
        <p:spPr>
          <a:xfrm>
            <a:off x="2928926" y="5214950"/>
            <a:ext cx="1857388" cy="500066"/>
          </a:xfrm>
          <a:prstGeom prst="wedgeRoundRectCallout">
            <a:avLst>
              <a:gd name="adj1" fmla="val -73669"/>
              <a:gd name="adj2" fmla="val -56594"/>
              <a:gd name="adj3" fmla="val 16667"/>
            </a:avLst>
          </a:prstGeom>
          <a:effectLst/>
          <a:scene3d>
            <a:camera prst="orthographicFront"/>
            <a:lightRig rig="soft" dir="t"/>
          </a:scene3d>
          <a:sp3d prstMaterial="plastic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rgbClr val="FFC000"/>
                </a:solidFill>
                <a:latin typeface="+mj-lt"/>
              </a:rPr>
              <a:t>Blusens Sudamérica </a:t>
            </a:r>
          </a:p>
          <a:p>
            <a:pPr algn="ctr"/>
            <a:r>
              <a:rPr lang="es-ES" sz="1400" dirty="0" smtClean="0">
                <a:solidFill>
                  <a:srgbClr val="FFC000"/>
                </a:solidFill>
                <a:latin typeface="+mj-lt"/>
              </a:rPr>
              <a:t>Uruguay</a:t>
            </a:r>
            <a:endParaRPr lang="es-ES" sz="1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9" name="8 Llamada rectangular redondeada"/>
          <p:cNvSpPr/>
          <p:nvPr/>
        </p:nvSpPr>
        <p:spPr>
          <a:xfrm>
            <a:off x="7572396" y="3071810"/>
            <a:ext cx="1428760" cy="500066"/>
          </a:xfrm>
          <a:prstGeom prst="wedgeRoundRectCallout">
            <a:avLst>
              <a:gd name="adj1" fmla="val -62918"/>
              <a:gd name="adj2" fmla="val -34332"/>
              <a:gd name="adj3" fmla="val 16667"/>
            </a:avLst>
          </a:prstGeom>
          <a:effectLst/>
          <a:scene3d>
            <a:camera prst="orthographicFront"/>
            <a:lightRig rig="soft" dir="t"/>
          </a:scene3d>
          <a:sp3d prstMaterial="plastic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rgbClr val="FFC000"/>
                </a:solidFill>
                <a:latin typeface="+mj-lt"/>
              </a:rPr>
              <a:t>Blusens China</a:t>
            </a:r>
          </a:p>
          <a:p>
            <a:pPr algn="ctr"/>
            <a:r>
              <a:rPr lang="es-ES" sz="1400" dirty="0" smtClean="0">
                <a:solidFill>
                  <a:srgbClr val="FFC000"/>
                </a:solidFill>
                <a:latin typeface="+mj-lt"/>
              </a:rPr>
              <a:t>Hong Kong</a:t>
            </a:r>
            <a:endParaRPr lang="es-ES" sz="14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3" name="12 Llamada rectangular redondeada"/>
          <p:cNvSpPr/>
          <p:nvPr/>
        </p:nvSpPr>
        <p:spPr>
          <a:xfrm>
            <a:off x="1928794" y="3286124"/>
            <a:ext cx="1857388" cy="500066"/>
          </a:xfrm>
          <a:prstGeom prst="wedgeRoundRectCallout">
            <a:avLst>
              <a:gd name="adj1" fmla="val -73669"/>
              <a:gd name="adj2" fmla="val -56594"/>
              <a:gd name="adj3" fmla="val 16667"/>
            </a:avLst>
          </a:prstGeom>
          <a:effectLst/>
          <a:scene3d>
            <a:camera prst="orthographicFront"/>
            <a:lightRig rig="soft" dir="t"/>
          </a:scene3d>
          <a:sp3d prstMaterial="plastic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rgbClr val="FFC000"/>
                </a:solidFill>
                <a:latin typeface="+mj-lt"/>
              </a:rPr>
              <a:t>Blusens México</a:t>
            </a:r>
          </a:p>
        </p:txBody>
      </p:sp>
      <p:sp>
        <p:nvSpPr>
          <p:cNvPr id="16" name="15 Llamada rectangular redondeada"/>
          <p:cNvSpPr/>
          <p:nvPr/>
        </p:nvSpPr>
        <p:spPr>
          <a:xfrm>
            <a:off x="1500166" y="2285992"/>
            <a:ext cx="1857388" cy="500066"/>
          </a:xfrm>
          <a:prstGeom prst="wedgeRoundRectCallout">
            <a:avLst>
              <a:gd name="adj1" fmla="val -73669"/>
              <a:gd name="adj2" fmla="val -56594"/>
              <a:gd name="adj3" fmla="val 16667"/>
            </a:avLst>
          </a:prstGeom>
          <a:effectLst/>
          <a:scene3d>
            <a:camera prst="orthographicFront"/>
            <a:lightRig rig="soft" dir="t"/>
          </a:scene3d>
          <a:sp3d prstMaterial="plastic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rgbClr val="FFC000"/>
                </a:solidFill>
                <a:latin typeface="+mj-lt"/>
              </a:rPr>
              <a:t>Blusens Canadá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9" grpId="0" animBg="1"/>
      <p:bldP spid="13" grpId="0" animBg="1"/>
      <p:bldP spid="1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rgbClr val="548DD4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4">
      <a:majorFont>
        <a:latin typeface="Handel Gothic LT Light"/>
        <a:ea typeface=""/>
        <a:cs typeface=""/>
      </a:majorFont>
      <a:minorFont>
        <a:latin typeface="DIN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1955</TotalTime>
  <Words>635</Words>
  <Application>Microsoft Office PowerPoint</Application>
  <PresentationFormat>Presentación en pantalla (4:3)</PresentationFormat>
  <Paragraphs>212</Paragraphs>
  <Slides>27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Blusens Global Corporation</vt:lpstr>
      <vt:lpstr>Sobre Blusens</vt:lpstr>
      <vt:lpstr>Sobre Blusens</vt:lpstr>
      <vt:lpstr>Sobre Blusens</vt:lpstr>
      <vt:lpstr>Sobre Blusens</vt:lpstr>
      <vt:lpstr>Diapositiva 6</vt:lpstr>
      <vt:lpstr>Diapositiva 7</vt:lpstr>
      <vt:lpstr>Diapositiva 8</vt:lpstr>
      <vt:lpstr>Internacionalización</vt:lpstr>
      <vt:lpstr>Innovación</vt:lpstr>
      <vt:lpstr>Los pilares del éxito</vt:lpstr>
      <vt:lpstr>Blusens Global Corporation</vt:lpstr>
      <vt:lpstr>BLU:SENS Marketing</vt:lpstr>
      <vt:lpstr>Marketing</vt:lpstr>
      <vt:lpstr>Marketing</vt:lpstr>
      <vt:lpstr>Marketing</vt:lpstr>
      <vt:lpstr>Marketing</vt:lpstr>
      <vt:lpstr>Marketing</vt:lpstr>
      <vt:lpstr>Marketing</vt:lpstr>
      <vt:lpstr>Marketing</vt:lpstr>
      <vt:lpstr>Marketing</vt:lpstr>
      <vt:lpstr>Diapositiva 22</vt:lpstr>
      <vt:lpstr>Marketing www.blugeneration.com</vt:lpstr>
      <vt:lpstr>Marketing-BLUSENS TV</vt:lpstr>
      <vt:lpstr>En resumen…</vt:lpstr>
      <vt:lpstr>En resumen…</vt:lpstr>
      <vt:lpstr>Gracias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Blusens Global Corporation</dc:title>
  <dc:creator>Miguel</dc:creator>
  <cp:lastModifiedBy>jrgarcia</cp:lastModifiedBy>
  <cp:revision>182</cp:revision>
  <dcterms:created xsi:type="dcterms:W3CDTF">2008-02-25T18:42:23Z</dcterms:created>
  <dcterms:modified xsi:type="dcterms:W3CDTF">2009-07-01T10:39:20Z</dcterms:modified>
</cp:coreProperties>
</file>